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8"/>
  </p:notesMasterIdLst>
  <p:sldIdLst>
    <p:sldId id="262" r:id="rId2"/>
    <p:sldId id="263" r:id="rId3"/>
    <p:sldId id="257" r:id="rId4"/>
    <p:sldId id="264" r:id="rId5"/>
    <p:sldId id="265" r:id="rId6"/>
    <p:sldId id="267" r:id="rId7"/>
    <p:sldId id="268" r:id="rId8"/>
    <p:sldId id="269" r:id="rId9"/>
    <p:sldId id="283" r:id="rId10"/>
    <p:sldId id="273" r:id="rId11"/>
    <p:sldId id="284" r:id="rId12"/>
    <p:sldId id="285" r:id="rId13"/>
    <p:sldId id="270" r:id="rId14"/>
    <p:sldId id="271" r:id="rId15"/>
    <p:sldId id="286" r:id="rId16"/>
    <p:sldId id="272" r:id="rId17"/>
    <p:sldId id="274" r:id="rId18"/>
    <p:sldId id="275" r:id="rId19"/>
    <p:sldId id="289" r:id="rId20"/>
    <p:sldId id="276" r:id="rId21"/>
    <p:sldId id="277" r:id="rId22"/>
    <p:sldId id="278" r:id="rId23"/>
    <p:sldId id="279" r:id="rId24"/>
    <p:sldId id="298" r:id="rId25"/>
    <p:sldId id="288" r:id="rId26"/>
    <p:sldId id="290" r:id="rId27"/>
    <p:sldId id="291" r:id="rId28"/>
    <p:sldId id="292" r:id="rId29"/>
    <p:sldId id="293" r:id="rId30"/>
    <p:sldId id="280" r:id="rId31"/>
    <p:sldId id="294" r:id="rId32"/>
    <p:sldId id="281" r:id="rId33"/>
    <p:sldId id="287" r:id="rId34"/>
    <p:sldId id="282" r:id="rId35"/>
    <p:sldId id="295" r:id="rId36"/>
    <p:sldId id="297" r:id="rId37"/>
  </p:sldIdLst>
  <p:sldSz cx="9144000" cy="6858000" type="screen4x3"/>
  <p:notesSz cx="6858000" cy="9144000"/>
  <p:defaultTextStyle>
    <a:defPPr>
      <a:defRPr lang="nb-NO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6DD"/>
    <a:srgbClr val="C5CCC4"/>
    <a:srgbClr val="D3D9D0"/>
    <a:srgbClr val="E6EEE2"/>
    <a:srgbClr val="DDE1DA"/>
    <a:srgbClr val="E9EEE6"/>
    <a:srgbClr val="808080"/>
    <a:srgbClr val="E1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47" autoAdjust="0"/>
  </p:normalViewPr>
  <p:slideViewPr>
    <p:cSldViewPr>
      <p:cViewPr>
        <p:scale>
          <a:sx n="75" d="100"/>
          <a:sy n="75" d="100"/>
        </p:scale>
        <p:origin x="-1002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5E44520-4A96-4ACD-82C0-7F63B7B7921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8692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B082E8D-52F8-4137-A5C0-3B61919A12B1}" type="slidenum">
              <a:rPr lang="nb-NO" sz="1200"/>
              <a:pPr/>
              <a:t>1</a:t>
            </a:fld>
            <a:endParaRPr lang="nb-NO" sz="120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C5F20925-3D48-42E3-BC12-E03699BC4C83}" type="slidenum">
              <a:rPr lang="nb-NO" sz="1200"/>
              <a:pPr/>
              <a:t>2</a:t>
            </a:fld>
            <a:endParaRPr lang="nb-NO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539D18E9-77A4-40B7-809B-044696D9288C}" type="slidenum">
              <a:rPr lang="nb-NO" sz="1200"/>
              <a:pPr/>
              <a:t>3</a:t>
            </a:fld>
            <a:endParaRPr lang="nb-NO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b-NO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solidFill>
          <a:srgbClr val="E1A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nim-white-yellow-english-1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292600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05175"/>
            <a:ext cx="6400800" cy="533400"/>
          </a:xfrm>
        </p:spPr>
        <p:txBody>
          <a:bodyPr/>
          <a:lstStyle>
            <a:lvl1pPr marL="0" indent="0" algn="ctr">
              <a:buFont typeface="Webdings" pitchFamily="18" charset="2"/>
              <a:buNone/>
              <a:defRPr sz="17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543050" y="1371600"/>
            <a:ext cx="6019800" cy="18764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119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9C795-A9B3-4FF6-A126-87E9A575E50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906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824663" y="190500"/>
            <a:ext cx="1785937" cy="59261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466850" y="190500"/>
            <a:ext cx="5205413" cy="5926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1FF6D-6AE0-40E6-947A-7E126ACBBDC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75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A14AA-B0D4-4273-A938-9FFD70CCC74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819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94886-CA92-4149-82F0-A70AA239DD2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000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520825" y="1316038"/>
            <a:ext cx="34686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141913" y="1316038"/>
            <a:ext cx="3468687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B4D54-402A-40DC-89B3-0103C1E0F0F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50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B2B0C-15A7-4514-A018-3DA68DD088B5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033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A1B63-A9BF-465B-8102-25537BD7B6B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174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BE318-BBF4-4E1F-A2D7-03865B3A33CC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215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9F3B0-0C36-4CCF-AE8D-AA9EBA0F469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85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b-NO" noProof="0" smtClean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56B1B-CC54-455B-B553-43F55198A7D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319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0" y="0"/>
            <a:ext cx="900113" cy="6858000"/>
          </a:xfrm>
          <a:prstGeom prst="rect">
            <a:avLst/>
          </a:prstGeom>
          <a:solidFill>
            <a:srgbClr val="E1A2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nb-NO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0825" y="1316038"/>
            <a:ext cx="70897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 rot="5400000">
            <a:off x="-1304925" y="1955800"/>
            <a:ext cx="38100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n-lt"/>
              </a:defRPr>
            </a:lvl1pPr>
          </a:lstStyle>
          <a:p>
            <a:pPr>
              <a:defRPr/>
            </a:pPr>
            <a:r>
              <a:rPr lang="nb-NO"/>
              <a:t>DETTE ER TITTELEN PÅ PRESENTASJONEN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9763" y="6553200"/>
            <a:ext cx="8842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 smtClean="0">
                <a:solidFill>
                  <a:srgbClr val="C5CCC4"/>
                </a:solidFill>
                <a:latin typeface="+mn-lt"/>
              </a:defRPr>
            </a:lvl1pPr>
          </a:lstStyle>
          <a:p>
            <a:pPr>
              <a:defRPr/>
            </a:pPr>
            <a:fld id="{74A855C8-77B3-4A1A-9E87-A0E8308E5BAF}" type="slidenum">
              <a:rPr lang="nb-NO"/>
              <a:pPr>
                <a:defRPr/>
              </a:pPr>
              <a:t>‹#›</a:t>
            </a:fld>
            <a:endParaRPr lang="nb-NO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66850" y="190500"/>
            <a:ext cx="71056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tittelstil</a:t>
            </a:r>
          </a:p>
        </p:txBody>
      </p:sp>
      <p:sp>
        <p:nvSpPr>
          <p:cNvPr id="1039" name="Text Box 15"/>
          <p:cNvSpPr txBox="1">
            <a:spLocks noChangeArrowheads="1"/>
          </p:cNvSpPr>
          <p:nvPr/>
        </p:nvSpPr>
        <p:spPr bwMode="auto">
          <a:xfrm rot="5400000">
            <a:off x="-2121693" y="2536031"/>
            <a:ext cx="4876800" cy="18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nb-NO" sz="1200">
                <a:solidFill>
                  <a:schemeClr val="bg1"/>
                </a:solidFill>
                <a:latin typeface="Tahoma" pitchFamily="34" charset="0"/>
              </a:rPr>
              <a:t>NORWEGIAN UNIVERSITY OF LIFE SCIENCES</a:t>
            </a:r>
          </a:p>
        </p:txBody>
      </p:sp>
      <p:sp>
        <p:nvSpPr>
          <p:cNvPr id="1055" name="Text Box 31"/>
          <p:cNvSpPr txBox="1">
            <a:spLocks noChangeArrowheads="1"/>
          </p:cNvSpPr>
          <p:nvPr/>
        </p:nvSpPr>
        <p:spPr bwMode="auto">
          <a:xfrm>
            <a:off x="4038600" y="6527800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nb-NO" sz="1100">
                <a:solidFill>
                  <a:srgbClr val="808080"/>
                </a:solidFill>
                <a:latin typeface="Tahoma" pitchFamily="34" charset="0"/>
              </a:rPr>
              <a:t>www.umb.no</a:t>
            </a:r>
          </a:p>
        </p:txBody>
      </p:sp>
      <p:pic>
        <p:nvPicPr>
          <p:cNvPr id="1033" name="Picture 35" descr="anim-white-yellow-english-30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805488"/>
            <a:ext cx="71913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E1A200"/>
          </a:solidFill>
          <a:latin typeface="Tahoma" pitchFamily="34" charset="0"/>
          <a:cs typeface="Arial" charset="0"/>
        </a:defRPr>
      </a:lvl9pPr>
    </p:titleStyle>
    <p:bodyStyle>
      <a:lvl1pPr marL="287338" indent="-287338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lr>
          <a:srgbClr val="E1A200"/>
        </a:buClr>
        <a:buSzPct val="90000"/>
        <a:buFont typeface="Webdings" pitchFamily="18" charset="2"/>
        <a:buChar char="="/>
        <a:defRPr sz="2100">
          <a:solidFill>
            <a:srgbClr val="404040"/>
          </a:solidFill>
          <a:latin typeface="+mn-lt"/>
          <a:ea typeface="+mn-ea"/>
          <a:cs typeface="+mn-cs"/>
        </a:defRPr>
      </a:lvl1pPr>
      <a:lvl2pPr marL="592138" indent="-2540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–"/>
        <a:defRPr sz="2000">
          <a:solidFill>
            <a:srgbClr val="404040"/>
          </a:solidFill>
          <a:latin typeface="+mn-lt"/>
          <a:cs typeface="+mn-cs"/>
        </a:defRPr>
      </a:lvl2pPr>
      <a:lvl3pPr marL="10112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•"/>
        <a:defRPr sz="2000">
          <a:solidFill>
            <a:srgbClr val="404040"/>
          </a:solidFill>
          <a:latin typeface="+mn-lt"/>
          <a:cs typeface="+mn-cs"/>
        </a:defRPr>
      </a:lvl3pPr>
      <a:lvl4pPr marL="14303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–"/>
        <a:defRPr sz="2000">
          <a:solidFill>
            <a:srgbClr val="404040"/>
          </a:solidFill>
          <a:latin typeface="+mn-lt"/>
          <a:cs typeface="+mn-cs"/>
        </a:defRPr>
      </a:lvl4pPr>
      <a:lvl5pPr marL="18494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»"/>
        <a:defRPr sz="2000">
          <a:solidFill>
            <a:srgbClr val="404040"/>
          </a:solidFill>
          <a:latin typeface="+mn-lt"/>
          <a:cs typeface="+mn-cs"/>
        </a:defRPr>
      </a:lvl5pPr>
      <a:lvl6pPr marL="23066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»"/>
        <a:defRPr sz="2000">
          <a:solidFill>
            <a:srgbClr val="404040"/>
          </a:solidFill>
          <a:latin typeface="+mn-lt"/>
          <a:cs typeface="+mn-cs"/>
        </a:defRPr>
      </a:lvl6pPr>
      <a:lvl7pPr marL="27638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»"/>
        <a:defRPr sz="2000">
          <a:solidFill>
            <a:srgbClr val="404040"/>
          </a:solidFill>
          <a:latin typeface="+mn-lt"/>
          <a:cs typeface="+mn-cs"/>
        </a:defRPr>
      </a:lvl7pPr>
      <a:lvl8pPr marL="32210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»"/>
        <a:defRPr sz="2000">
          <a:solidFill>
            <a:srgbClr val="404040"/>
          </a:solidFill>
          <a:latin typeface="+mn-lt"/>
          <a:cs typeface="+mn-cs"/>
        </a:defRPr>
      </a:lvl8pPr>
      <a:lvl9pPr marL="3678238" indent="-228600" algn="l" rtl="0" eaLnBrk="1" fontAlgn="base" hangingPunct="1">
        <a:lnSpc>
          <a:spcPct val="105000"/>
        </a:lnSpc>
        <a:spcBef>
          <a:spcPct val="20000"/>
        </a:spcBef>
        <a:spcAft>
          <a:spcPct val="20000"/>
        </a:spcAft>
        <a:buChar char="»"/>
        <a:defRPr sz="2000">
          <a:solidFill>
            <a:srgbClr val="404040"/>
          </a:solidFill>
          <a:latin typeface="+mn-lt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211105_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625600"/>
            <a:ext cx="3598863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RESULTS</a:t>
            </a:r>
            <a:endParaRPr lang="nb-NO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58559"/>
            <a:ext cx="3744416" cy="300674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10</a:t>
            </a:fld>
            <a:endParaRPr lang="nb-NO"/>
          </a:p>
        </p:txBody>
      </p:sp>
      <p:pic>
        <p:nvPicPr>
          <p:cNvPr id="2050" name="Picture 2" descr="C:\Users\User\Desktop\figs\e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3172796"/>
            <a:ext cx="3456384" cy="292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91680" y="1412776"/>
            <a:ext cx="6696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&gt;&gt;&gt; test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= RDC_tester(N_s=1000, N_t=1000, C=1000)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ks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p =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test.two_level_test(n_runs=10000,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&gt;&gt;&gt;                             start_seed=0)</a:t>
            </a:r>
            <a:endParaRPr lang="en-US" sz="1600" i="1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en-US" sz="1600" i="1" dirty="0">
                <a:latin typeface="Consolas" pitchFamily="49" charset="0"/>
                <a:cs typeface="Consolas" pitchFamily="49" charset="0"/>
              </a:rPr>
              <a:t>'p-value of KS-test of uniformity:', </a:t>
            </a:r>
            <a:r>
              <a:rPr lang="en-US" sz="1600" i="1" dirty="0" smtClean="0">
                <a:latin typeface="Consolas" pitchFamily="49" charset="0"/>
                <a:cs typeface="Consolas" pitchFamily="49" charset="0"/>
              </a:rPr>
              <a:t>p</a:t>
            </a:r>
          </a:p>
          <a:p>
            <a:r>
              <a:rPr lang="en-US" sz="1600" i="1" dirty="0" smtClean="0">
                <a:latin typeface="Consolas" pitchFamily="49" charset="0"/>
                <a:cs typeface="Consolas" pitchFamily="49" charset="0"/>
              </a:rPr>
              <a:t>p-value </a:t>
            </a:r>
            <a:r>
              <a:rPr lang="en-US" sz="1600" i="1" dirty="0">
                <a:latin typeface="Consolas" pitchFamily="49" charset="0"/>
                <a:cs typeface="Consolas" pitchFamily="49" charset="0"/>
              </a:rPr>
              <a:t>of KS-test of uniformity: 0.905217259105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33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SENSITIVITY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5" y="1316038"/>
            <a:ext cx="7089775" cy="5065290"/>
          </a:xfrm>
        </p:spPr>
        <p:txBody>
          <a:bodyPr/>
          <a:lstStyle/>
          <a:p>
            <a:r>
              <a:rPr lang="nb-NO" dirty="0" smtClean="0"/>
              <a:t>Control algorithm</a:t>
            </a:r>
          </a:p>
          <a:p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r>
              <a:rPr lang="nb-NO" dirty="0" smtClean="0"/>
              <a:t>Example: </a:t>
            </a:r>
            <a:r>
              <a:rPr lang="en-US" dirty="0" smtClean="0"/>
              <a:t>A </a:t>
            </a:r>
            <a:r>
              <a:rPr lang="en-US" dirty="0"/>
              <a:t>”too good” </a:t>
            </a:r>
            <a:r>
              <a:rPr lang="en-US" dirty="0" smtClean="0"/>
              <a:t>fit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11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663090" y="2060848"/>
            <a:ext cx="694135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ks, p = tester.two_level_test(n_runs=1000,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start_seed=0,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                           control=True)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5" name="Picture 3" descr="C:\Users\User\Desktop\figs\RandDivConn_bi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90" y="3717032"/>
            <a:ext cx="6825931" cy="273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6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Chi-squared test: </a:t>
            </a:r>
          </a:p>
          <a:p>
            <a:pPr lvl="1"/>
            <a:r>
              <a:rPr lang="nb-NO" dirty="0" smtClean="0"/>
              <a:t>Everything seems fine</a:t>
            </a:r>
          </a:p>
          <a:p>
            <a:r>
              <a:rPr lang="nb-NO" dirty="0" smtClean="0"/>
              <a:t>Two-level test:</a:t>
            </a:r>
          </a:p>
          <a:p>
            <a:pPr lvl="1"/>
            <a:r>
              <a:rPr lang="nb-NO" dirty="0" smtClean="0"/>
              <a:t>Something is very wrong (p &lt; 10</a:t>
            </a:r>
            <a:r>
              <a:rPr lang="nb-NO" baseline="30000" dirty="0" smtClean="0"/>
              <a:t>-13</a:t>
            </a:r>
            <a:r>
              <a:rPr lang="nb-NO" dirty="0" smtClean="0"/>
              <a:t>)</a:t>
            </a:r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12</a:t>
            </a:fld>
            <a:endParaRPr lang="nb-NO"/>
          </a:p>
        </p:txBody>
      </p:sp>
      <p:pic>
        <p:nvPicPr>
          <p:cNvPr id="4098" name="Picture 2" descr="C:\Users\User\Desktop\figs\bias_hi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40" y="3260080"/>
            <a:ext cx="364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figs\bias_C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260080"/>
            <a:ext cx="364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8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AUTOMATIC TESTING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Requirements</a:t>
                </a:r>
              </a:p>
              <a:p>
                <a:pPr lvl="1"/>
                <a:r>
                  <a:rPr lang="nb-NO" dirty="0" smtClean="0"/>
                  <a:t>Fast</a:t>
                </a:r>
              </a:p>
              <a:p>
                <a:pPr lvl="1"/>
                <a:r>
                  <a:rPr lang="nb-NO" dirty="0" smtClean="0"/>
                  <a:t>Few false positives</a:t>
                </a:r>
              </a:p>
              <a:p>
                <a:pPr lvl="1"/>
                <a:r>
                  <a:rPr lang="nb-NO" dirty="0" smtClean="0"/>
                  <a:t>High sensitivity</a:t>
                </a:r>
              </a:p>
              <a:p>
                <a:pPr lvl="1"/>
                <a:endParaRPr lang="nb-NO" dirty="0" smtClean="0"/>
              </a:p>
              <a:p>
                <a:r>
                  <a:rPr lang="nb-NO" dirty="0" smtClean="0"/>
                  <a:t>Solution: Adaptive test strategy</a:t>
                </a:r>
              </a:p>
              <a:p>
                <a:pPr lvl="1"/>
                <a:r>
                  <a:rPr lang="nb-NO" dirty="0" smtClean="0"/>
                  <a:t>Run one chi-squared test</a:t>
                </a:r>
              </a:p>
              <a:p>
                <a:pPr lvl="1"/>
                <a:r>
                  <a:rPr lang="nb-NO" dirty="0" smtClean="0"/>
                  <a:t>If p-value is suspiciuous (&lt;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1,   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𝑙𝑜𝑤𝑒𝑟</m:t>
                        </m:r>
                      </m:sub>
                    </m:sSub>
                  </m:oMath>
                </a14:m>
                <a:r>
                  <a:rPr lang="nb-NO" dirty="0" smtClean="0"/>
                  <a:t> or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1,   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𝑢𝑝𝑝𝑒𝑟</m:t>
                        </m:r>
                      </m:sub>
                    </m:sSub>
                  </m:oMath>
                </a14:m>
                <a:r>
                  <a:rPr lang="nb-NO" dirty="0" smtClean="0"/>
                  <a:t>), run two-level test</a:t>
                </a:r>
              </a:p>
              <a:p>
                <a:pPr lvl="1"/>
                <a:r>
                  <a:rPr lang="nb-NO" dirty="0" smtClean="0"/>
                  <a:t>If p-value of two-level test is low (&lt;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nb-NO" dirty="0" smtClean="0"/>
                  <a:t>), test fails</a:t>
                </a:r>
              </a:p>
              <a:p>
                <a:pPr lvl="1"/>
                <a:endParaRPr lang="nb-NO" dirty="0" smtClean="0"/>
              </a:p>
              <a:p>
                <a:pPr lvl="1"/>
                <a:endParaRPr lang="nb-NO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144" b="-1054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40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ADAPTIVE TEST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nb-NO" dirty="0" smtClean="0"/>
              </a:p>
              <a:p>
                <a:r>
                  <a:rPr lang="nb-NO" dirty="0" smtClean="0"/>
                  <a:t>Advantages:</a:t>
                </a:r>
              </a:p>
              <a:p>
                <a:pPr lvl="2"/>
                <a:r>
                  <a:rPr lang="nb-NO" dirty="0" smtClean="0"/>
                  <a:t>Fast (under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nb-NO" dirty="0" smtClean="0"/>
                  <a:t>, two-level test is only 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nb-NO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1,   </m:t>
                        </m:r>
                        <m:r>
                          <a:rPr lang="nb-NO" i="1">
                            <a:latin typeface="Cambria Math"/>
                            <a:ea typeface="Cambria Math"/>
                          </a:rPr>
                          <m:t>𝑙𝑜𝑤𝑒𝑟</m:t>
                        </m:r>
                      </m:sub>
                    </m:sSub>
                    <m:r>
                      <a:rPr lang="nb-NO" i="1">
                        <a:latin typeface="Cambria Math"/>
                        <a:ea typeface="Cambria Math"/>
                      </a:rPr>
                      <m:t>+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1− </m:t>
                    </m:r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2, </m:t>
                        </m:r>
                        <m:r>
                          <a:rPr lang="nb-NO" i="1">
                            <a:latin typeface="Cambria Math"/>
                            <a:ea typeface="Cambria Math"/>
                          </a:rPr>
                          <m:t>𝑢𝑝𝑝𝑒𝑟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nb-NO" dirty="0" smtClean="0"/>
                  <a:t> of the time)</a:t>
                </a:r>
              </a:p>
              <a:p>
                <a:pPr lvl="2"/>
                <a:r>
                  <a:rPr lang="nb-NO" dirty="0" smtClean="0"/>
                  <a:t>Low rate of false positives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nb-NO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1,   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𝑙𝑜𝑤𝑒𝑟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+(1− 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2, 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𝑢𝑝𝑝𝑒𝑟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))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  </m:t>
                    </m:r>
                  </m:oMath>
                </a14:m>
                <a:endParaRPr lang="nb-NO" dirty="0" smtClean="0"/>
              </a:p>
              <a:p>
                <a:pPr lvl="2"/>
                <a:r>
                  <a:rPr lang="nb-NO" dirty="0" smtClean="0"/>
                  <a:t>Sensitive </a:t>
                </a:r>
                <a:r>
                  <a:rPr lang="nb-NO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1,   </m:t>
                        </m:r>
                        <m:r>
                          <a:rPr lang="nb-NO" i="1">
                            <a:latin typeface="Cambria Math"/>
                            <a:ea typeface="Cambria Math"/>
                          </a:rPr>
                          <m:t>𝑙𝑜𝑤𝑒𝑟</m:t>
                        </m:r>
                      </m:sub>
                    </m:sSub>
                  </m:oMath>
                </a14:m>
                <a:r>
                  <a:rPr lang="nb-NO" dirty="0"/>
                  <a:t> </a:t>
                </a:r>
                <a:r>
                  <a:rPr lang="nb-NO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1,   </m:t>
                        </m:r>
                        <m:r>
                          <a:rPr lang="nb-NO" i="1">
                            <a:latin typeface="Cambria Math"/>
                            <a:ea typeface="Cambria Math"/>
                          </a:rPr>
                          <m:t>𝑢𝑝𝑝𝑒𝑟</m:t>
                        </m:r>
                      </m:sub>
                    </m:sSub>
                  </m:oMath>
                </a14:m>
                <a:r>
                  <a:rPr lang="nb-NO" dirty="0"/>
                  <a:t> can be </a:t>
                </a:r>
                <a:r>
                  <a:rPr lang="nb-NO" dirty="0" smtClean="0"/>
                  <a:t>more inclusive than if only a single chi-sqared test was done)</a:t>
                </a:r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144" r="-257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9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AUTOMATIC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Implemented </a:t>
            </a:r>
            <a:r>
              <a:rPr lang="nb-NO" dirty="0" smtClean="0"/>
              <a:t>using the Python </a:t>
            </a:r>
            <a:r>
              <a:rPr lang="nb-NO" dirty="0"/>
              <a:t>unit testing </a:t>
            </a:r>
            <a:r>
              <a:rPr lang="nb-NO" dirty="0" smtClean="0"/>
              <a:t>framework </a:t>
            </a:r>
            <a:r>
              <a:rPr lang="nb-NO" sz="2000" dirty="0" smtClean="0">
                <a:latin typeface="Consolas" pitchFamily="49" charset="0"/>
                <a:cs typeface="Consolas" pitchFamily="49" charset="0"/>
              </a:rPr>
              <a:t>unittest</a:t>
            </a:r>
            <a:endParaRPr lang="nb-NO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15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457896" y="2368039"/>
            <a:ext cx="7200800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300" dirty="0" smtClean="0">
                <a:latin typeface="Consolas" pitchFamily="49" charset="0"/>
                <a:cs typeface="Consolas" pitchFamily="49" charset="0"/>
              </a:rPr>
              <a:t>def </a:t>
            </a:r>
            <a:r>
              <a:rPr lang="nb-NO" sz="1300" dirty="0">
                <a:latin typeface="Consolas" pitchFamily="49" charset="0"/>
                <a:cs typeface="Consolas" pitchFamily="49" charset="0"/>
              </a:rPr>
              <a:t>test_RCC_large(self):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'''Statistical test of RandomConvergentConnect with a large network'''</a:t>
            </a:r>
          </a:p>
          <a:p>
            <a:endParaRPr lang="nb-NO" sz="1300" dirty="0">
              <a:latin typeface="Consolas" pitchFamily="49" charset="0"/>
              <a:cs typeface="Consolas" pitchFamily="49" charset="0"/>
            </a:endParaRP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test = RCC_tester(N_s=self.N_large, N_t=self.N_large, C=self.C_large)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passed = self.adaptive_test(test, n_runs=self.n_large)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self.assertTrue(passed, 'RandomConvergentConnect did not ' \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                'pass the statistical test procedure.')</a:t>
            </a:r>
          </a:p>
          <a:p>
            <a:endParaRPr lang="nb-NO" sz="1300" dirty="0">
              <a:latin typeface="Consolas" pitchFamily="49" charset="0"/>
              <a:cs typeface="Consolas" pitchFamily="49" charset="0"/>
            </a:endParaRP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def </a:t>
            </a:r>
            <a:r>
              <a:rPr lang="nb-NO" sz="1300" dirty="0" smtClean="0">
                <a:latin typeface="Consolas" pitchFamily="49" charset="0"/>
                <a:cs typeface="Consolas" pitchFamily="49" charset="0"/>
              </a:rPr>
              <a:t>test_RDC_threaded(self</a:t>
            </a:r>
            <a:r>
              <a:rPr lang="nb-NO" sz="1300" dirty="0"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'''Statistical test of </a:t>
            </a:r>
            <a:r>
              <a:rPr lang="nb-NO" sz="1300" dirty="0" smtClean="0">
                <a:latin typeface="Consolas" pitchFamily="49" charset="0"/>
                <a:cs typeface="Consolas" pitchFamily="49" charset="0"/>
              </a:rPr>
              <a:t>RandomDivergentConnect </a:t>
            </a:r>
            <a:r>
              <a:rPr lang="nb-NO" sz="1300" dirty="0">
                <a:latin typeface="Consolas" pitchFamily="49" charset="0"/>
                <a:cs typeface="Consolas" pitchFamily="49" charset="0"/>
              </a:rPr>
              <a:t>with 4 threads'''</a:t>
            </a:r>
          </a:p>
          <a:p>
            <a:endParaRPr lang="nb-NO" sz="1300" dirty="0">
              <a:latin typeface="Consolas" pitchFamily="49" charset="0"/>
              <a:cs typeface="Consolas" pitchFamily="49" charset="0"/>
            </a:endParaRP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test = </a:t>
            </a:r>
            <a:r>
              <a:rPr lang="nb-NO" sz="1300" dirty="0" smtClean="0">
                <a:latin typeface="Consolas" pitchFamily="49" charset="0"/>
                <a:cs typeface="Consolas" pitchFamily="49" charset="0"/>
              </a:rPr>
              <a:t>RDC_tester(N_s=self.N_medium</a:t>
            </a:r>
            <a:r>
              <a:rPr lang="nb-NO" sz="1300" dirty="0">
                <a:latin typeface="Consolas" pitchFamily="49" charset="0"/>
                <a:cs typeface="Consolas" pitchFamily="49" charset="0"/>
              </a:rPr>
              <a:t>, N_t=self.N_medium, C=self.C_medium,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                  threads=4)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passed = self.adaptive_test(test, n_runs=self.n_medium)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self.assertTrue(passed, </a:t>
            </a:r>
            <a:r>
              <a:rPr lang="nb-NO" sz="1300" dirty="0" smtClean="0">
                <a:latin typeface="Consolas" pitchFamily="49" charset="0"/>
                <a:cs typeface="Consolas" pitchFamily="49" charset="0"/>
              </a:rPr>
              <a:t>'RandomDivergentConnect </a:t>
            </a:r>
            <a:r>
              <a:rPr lang="nb-NO" sz="1300" dirty="0">
                <a:latin typeface="Consolas" pitchFamily="49" charset="0"/>
                <a:cs typeface="Consolas" pitchFamily="49" charset="0"/>
              </a:rPr>
              <a:t>did not ' \</a:t>
            </a:r>
          </a:p>
          <a:p>
            <a:r>
              <a:rPr lang="nb-NO" sz="1300" dirty="0">
                <a:latin typeface="Consolas" pitchFamily="49" charset="0"/>
                <a:cs typeface="Consolas" pitchFamily="49" charset="0"/>
              </a:rPr>
              <a:t>                    'pass the statistical test procedure.')</a:t>
            </a:r>
          </a:p>
        </p:txBody>
      </p:sp>
    </p:spTree>
    <p:extLst>
      <p:ext uri="{BB962C8B-B14F-4D97-AF65-F5344CB8AC3E}">
        <p14:creationId xmlns:p14="http://schemas.microsoft.com/office/powerpoint/2010/main" val="11683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5" y="1340768"/>
            <a:ext cx="7089775" cy="4800600"/>
          </a:xfrm>
        </p:spPr>
        <p:txBody>
          <a:bodyPr/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547664" y="1484784"/>
            <a:ext cx="7056784" cy="42780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import nest.topology as topo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src_layer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=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topo.CreateLayer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({'elements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': 'iaf_neuron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',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                           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'positions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': [(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0., 0.)]})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x = np.random.uniform(-0.5, 0.5, 1000)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y = np.random.uniform(-0.5, 0.5, 1000)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pos = zip(x, y)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tgt_layer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= topo.CreateLayer({'elements': 'iaf_neuron',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                             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'positions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': pos})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mask = {'rectangular': {'lower_left': [-0.4, -0.4],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                        'upper_right': [0.4, 0.4]}}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kernel = {'gaussian': {'p_center': 1., 'sigma':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0.2}}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conn_specs = {'connection_type': 'convergent',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              'mask': mask, 'kernel': kernel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topo.ConnectLayers(src_layer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tgt_layer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conn_specs)</a:t>
            </a:r>
          </a:p>
        </p:txBody>
      </p:sp>
    </p:spTree>
    <p:extLst>
      <p:ext uri="{BB962C8B-B14F-4D97-AF65-F5344CB8AC3E}">
        <p14:creationId xmlns:p14="http://schemas.microsoft.com/office/powerpoint/2010/main" val="11944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5" y="1196752"/>
            <a:ext cx="6912768" cy="5184576"/>
          </a:xfrm>
        </p:spPr>
      </p:pic>
    </p:spTree>
    <p:extLst>
      <p:ext uri="{BB962C8B-B14F-4D97-AF65-F5344CB8AC3E}">
        <p14:creationId xmlns:p14="http://schemas.microsoft.com/office/powerpoint/2010/main" val="9081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18</a:t>
            </a:fld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1547664" y="1340768"/>
            <a:ext cx="7056784" cy="40164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500" dirty="0" smtClean="0">
                <a:latin typeface="Consolas" pitchFamily="49" charset="0"/>
                <a:cs typeface="Consolas" pitchFamily="49" charset="0"/>
              </a:rPr>
              <a:t>src_layer </a:t>
            </a:r>
            <a:r>
              <a:rPr lang="nb-NO" sz="1500" dirty="0">
                <a:latin typeface="Consolas" pitchFamily="49" charset="0"/>
                <a:cs typeface="Consolas" pitchFamily="49" charset="0"/>
              </a:rPr>
              <a:t>= topo.CreateLayer({'elements': 'iaf_neuron',</a:t>
            </a: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                              'positions': [(0., 0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., 0.)]})</a:t>
            </a:r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endParaRPr lang="nb-NO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 smtClean="0">
                <a:latin typeface="Consolas" pitchFamily="49" charset="0"/>
                <a:cs typeface="Consolas" pitchFamily="49" charset="0"/>
              </a:rPr>
              <a:t>x </a:t>
            </a:r>
            <a:r>
              <a:rPr lang="nb-NO" sz="1500" dirty="0">
                <a:latin typeface="Consolas" pitchFamily="49" charset="0"/>
                <a:cs typeface="Consolas" pitchFamily="49" charset="0"/>
              </a:rPr>
              <a:t>= np.random.uniform(-0.5, 0.5, 1000)</a:t>
            </a: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y = np.random.uniform(-0.5, 0.5, 1000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nb-NO" sz="1500" dirty="0" smtClean="0">
                <a:latin typeface="Consolas" pitchFamily="49" charset="0"/>
                <a:cs typeface="Consolas" pitchFamily="49" charset="0"/>
              </a:rPr>
              <a:t>z </a:t>
            </a:r>
            <a:r>
              <a:rPr lang="nb-NO" sz="1500" dirty="0">
                <a:latin typeface="Consolas" pitchFamily="49" charset="0"/>
                <a:cs typeface="Consolas" pitchFamily="49" charset="0"/>
              </a:rPr>
              <a:t>= np.random.uniform(-0.5, 0.5, 1000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)</a:t>
            </a:r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pos = zip(x, 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y, z)</a:t>
            </a:r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tgt_layer = topo.CreateLayer({'elements': 'iaf_neuron',</a:t>
            </a: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                              'positions': pos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})</a:t>
            </a:r>
          </a:p>
          <a:p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 smtClean="0">
                <a:latin typeface="Consolas" pitchFamily="49" charset="0"/>
                <a:cs typeface="Consolas" pitchFamily="49" charset="0"/>
              </a:rPr>
              <a:t>mask </a:t>
            </a:r>
            <a:r>
              <a:rPr lang="nb-NO" sz="1500" dirty="0">
                <a:latin typeface="Consolas" pitchFamily="49" charset="0"/>
                <a:cs typeface="Consolas" pitchFamily="49" charset="0"/>
              </a:rPr>
              <a:t>= {'box': {'lower_left': 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[-0.4, -0.4., -0.4],</a:t>
            </a:r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nb-NO" sz="1500" dirty="0">
                <a:latin typeface="Consolas" pitchFamily="49" charset="0"/>
                <a:cs typeface="Consolas" pitchFamily="49" charset="0"/>
              </a:rPr>
              <a:t>'upper_right': 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[0.4, 0.4, 0.4]}}</a:t>
            </a:r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 smtClean="0">
                <a:latin typeface="Consolas" pitchFamily="49" charset="0"/>
                <a:cs typeface="Consolas" pitchFamily="49" charset="0"/>
              </a:rPr>
              <a:t>kernel </a:t>
            </a:r>
            <a:r>
              <a:rPr lang="nb-NO" sz="1500" dirty="0">
                <a:latin typeface="Consolas" pitchFamily="49" charset="0"/>
                <a:cs typeface="Consolas" pitchFamily="49" charset="0"/>
              </a:rPr>
              <a:t>= {'gaussian': {'p_center': 1., 'sigma': 0.2}}</a:t>
            </a: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conn_specs = {'connection_type': 'convergent',</a:t>
            </a: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              'mask': mask, 'kernel': kernel}</a:t>
            </a:r>
          </a:p>
          <a:p>
            <a:endParaRPr lang="nb-NO" sz="1500" dirty="0">
              <a:latin typeface="Consolas" pitchFamily="49" charset="0"/>
              <a:cs typeface="Consolas" pitchFamily="49" charset="0"/>
            </a:endParaRPr>
          </a:p>
          <a:p>
            <a:r>
              <a:rPr lang="nb-NO" sz="1500" dirty="0">
                <a:latin typeface="Consolas" pitchFamily="49" charset="0"/>
                <a:cs typeface="Consolas" pitchFamily="49" charset="0"/>
              </a:rPr>
              <a:t>topo.ConnectLayers(src_layer, tgt_layer, conn_specs</a:t>
            </a:r>
            <a:r>
              <a:rPr lang="nb-NO" sz="1500" dirty="0" smtClean="0">
                <a:latin typeface="Consolas" pitchFamily="49" charset="0"/>
                <a:cs typeface="Consolas" pitchFamily="49" charset="0"/>
              </a:rPr>
              <a:t>)</a:t>
            </a:r>
            <a:endParaRPr lang="nb-NO" sz="15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4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19</a:t>
            </a:fld>
            <a:endParaRPr lang="nb-NO"/>
          </a:p>
        </p:txBody>
      </p:sp>
      <p:pic>
        <p:nvPicPr>
          <p:cNvPr id="6" name="Picture 2" descr="C:\Users\User\Desktop\figs\3D_lay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59880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A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STATISTICAL TESTS FOR CONNECTION ALGORITHMS FOR STRUCTURED NEURAL NETWORKS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Daniel Hjertholm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</a:t>
            </a:r>
            <a:r>
              <a:rPr lang="nb-NO" dirty="0" smtClean="0"/>
              <a:t>NETWORK (2D)</a:t>
            </a:r>
            <a:endParaRPr lang="nb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0825" y="1316038"/>
                <a:ext cx="7089775" cy="4800600"/>
              </a:xfrm>
            </p:spPr>
            <p:txBody>
              <a:bodyPr/>
              <a:lstStyle/>
              <a:p>
                <a:r>
                  <a:rPr lang="nb-NO" dirty="0" smtClean="0"/>
                  <a:t>Compare expected and observed PDF of distances between connected souce-target pairs</a:t>
                </a:r>
              </a:p>
              <a:p>
                <a:endParaRPr lang="nb-NO" dirty="0"/>
              </a:p>
              <a:p>
                <a:endParaRPr lang="nb-NO" dirty="0" smtClean="0"/>
              </a:p>
              <a:p>
                <a:endParaRPr lang="nb-NO" dirty="0"/>
              </a:p>
              <a:p>
                <a:endParaRPr lang="nb-NO" dirty="0" smtClean="0"/>
              </a:p>
              <a:p>
                <a:pPr marL="0" indent="0">
                  <a:buNone/>
                </a:pPr>
                <a:endParaRPr lang="nb-NO" dirty="0" smtClean="0"/>
              </a:p>
              <a:p>
                <a:endParaRPr lang="nb-NO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/>
                            </a:rPr>
                            <m:t>𝐷</m:t>
                          </m:r>
                        </m:e>
                      </m:d>
                      <m:r>
                        <a:rPr lang="nb-NO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  <m:d>
                            <m:dPr>
                              <m:ctrlP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</m:e>
                          </m:d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𝒫</m:t>
                          </m:r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𝐷</m:t>
                          </m:r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trlPr>
                                <a:rPr lang="nb-NO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b="0" i="1" smtClea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nb-NO" b="0" i="1" smtClean="0">
                                  <a:latin typeface="Cambria Math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nb-NO" b="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b-NO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𝑑𝑅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b-NO" dirty="0" smtClean="0"/>
              </a:p>
              <a:p>
                <a:endParaRPr lang="nb-NO" dirty="0" smtClean="0"/>
              </a:p>
              <a:p>
                <a:endParaRPr lang="nb-NO" dirty="0"/>
              </a:p>
              <a:p>
                <a:endParaRPr lang="nb-NO" dirty="0" smtClean="0"/>
              </a:p>
              <a:p>
                <a:endParaRPr lang="nb-NO" dirty="0" smtClean="0"/>
              </a:p>
              <a:p>
                <a:endParaRPr lang="nb-NO" dirty="0" smtClean="0"/>
              </a:p>
              <a:p>
                <a:pPr marL="0" indent="0">
                  <a:buNone/>
                </a:pPr>
                <a:endParaRPr lang="nb-NO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825" y="1316038"/>
                <a:ext cx="7089775" cy="4800600"/>
              </a:xfrm>
              <a:blipFill rotWithShape="1">
                <a:blip r:embed="rId2"/>
                <a:stretch>
                  <a:fillRect l="-2234" t="-1144" b="-5616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20</a:t>
            </a:fld>
            <a:endParaRPr lang="nb-NO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3848" y="2074902"/>
            <a:ext cx="3600400" cy="27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</a:t>
            </a:r>
            <a:r>
              <a:rPr lang="nb-NO" dirty="0" smtClean="0"/>
              <a:t>NETWORK (2D)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Average node density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nb-NO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nb-NO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b-NO" dirty="0" smtClean="0"/>
              </a:p>
              <a:p>
                <a:r>
                  <a:rPr lang="nb-NO" dirty="0" smtClean="0"/>
                  <a:t>Radial distribution function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b-NO">
                        <a:latin typeface="Cambria Math"/>
                        <a:ea typeface="Cambria Math"/>
                      </a:rPr>
                      <m:t>0 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≤</m:t>
                    </m:r>
                    <m:box>
                      <m:box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endParaRPr lang="nb-NO" dirty="0" smtClean="0"/>
              </a:p>
              <a:p>
                <a:pPr marL="0" indent="0">
                  <a:buNone/>
                </a:pPr>
                <a:endParaRPr lang="nb-NO" sz="36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nb-NO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nb-NO" dirty="0">
                  <a:ea typeface="Cambria Math"/>
                </a:endParaRPr>
              </a:p>
              <a:p>
                <a:pPr marL="0" indent="0">
                  <a:buNone/>
                </a:pPr>
                <a:endParaRPr lang="nb-NO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nb-NO" dirty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nb-NO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</m:d>
                    <m:r>
                      <a:rPr lang="nb-NO" i="1">
                        <a:latin typeface="Cambria Math"/>
                        <a:ea typeface="Cambria Math"/>
                      </a:rPr>
                      <m:t>= </m:t>
                    </m:r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/>
                        <a:ea typeface="Cambria Math"/>
                      </a:rPr>
                      <m:t>2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      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866" t="-1144" b="-203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21</a:t>
            </a:fld>
            <a:endParaRPr lang="nb-NO"/>
          </a:p>
        </p:txBody>
      </p:sp>
      <p:pic>
        <p:nvPicPr>
          <p:cNvPr id="3074" name="Picture 2" descr="C:\Users\User\Desktop\figs\radial_dens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130336"/>
            <a:ext cx="3155776" cy="23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</a:t>
            </a:r>
            <a:r>
              <a:rPr lang="nb-NO" dirty="0" smtClean="0"/>
              <a:t>NETWORK (2D)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Radial distribution function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b-NO">
                        <a:latin typeface="Cambria Math"/>
                        <a:ea typeface="Cambria Math"/>
                      </a:rPr>
                      <m:t> </m:t>
                    </m:r>
                    <m:box>
                      <m:box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m:rPr>
                        <m:nor/>
                      </m:rPr>
                      <a:rPr lang="nb-NO">
                        <a:latin typeface="Cambria Math"/>
                        <a:ea typeface="Cambria Math"/>
                      </a:rPr>
                      <m:t> </m:t>
                    </m:r>
                    <m:r>
                      <a:rPr lang="nb-NO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≤</m:t>
                    </m:r>
                    <m:box>
                      <m:box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i="1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box>
                  </m:oMath>
                </a14:m>
                <a:endParaRPr lang="nb-NO" dirty="0" smtClean="0"/>
              </a:p>
              <a:p>
                <a:pPr marL="0" indent="0">
                  <a:buNone/>
                </a:pPr>
                <a:endParaRPr lang="nb-NO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nb-NO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nb-NO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nb-NO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nb-NO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nb-NO" sz="4000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nb-NO" dirty="0" smtClean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</m:d>
                    <m:r>
                      <a:rPr lang="nb-NO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 </m:t>
                    </m:r>
                    <m:box>
                      <m:box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num>
                          <m:den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den>
                        </m:f>
                      </m:e>
                    </m:box>
                  </m:oMath>
                </a14:m>
                <a:r>
                  <a:rPr lang="nb-NO" b="0" i="1" dirty="0" smtClean="0">
                    <a:latin typeface="Cambria Math"/>
                    <a:ea typeface="Cambria Math"/>
                  </a:rPr>
                  <a:t/>
                </a:r>
                <a:br>
                  <a:rPr lang="nb-NO" b="0" i="1" dirty="0" smtClean="0">
                    <a:latin typeface="Cambria Math"/>
                    <a:ea typeface="Cambria Math"/>
                  </a:rPr>
                </a:br>
                <a:r>
                  <a:rPr lang="nb-NO" b="0" i="1" dirty="0" smtClean="0">
                    <a:latin typeface="Cambria Math"/>
                    <a:ea typeface="Cambria Math"/>
                  </a:rPr>
                  <a:t>              </a:t>
                </a:r>
                <a:r>
                  <a:rPr lang="nb-NO" sz="1200" b="0" i="1" dirty="0" smtClean="0">
                    <a:latin typeface="Cambria Math"/>
                    <a:ea typeface="Cambria Math"/>
                  </a:rPr>
                  <a:t> </a:t>
                </a:r>
                <a:r>
                  <a:rPr lang="nb-NO" b="0" i="1" dirty="0" smtClean="0"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𝐷</m:t>
                    </m:r>
                    <m:d>
                      <m:d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−4</m:t>
                        </m:r>
                        <m:r>
                          <m:rPr>
                            <m:nor/>
                          </m:rPr>
                          <a:rPr lang="nb-NO" b="0" i="0" smtClean="0">
                            <a:latin typeface="Cambria Math"/>
                            <a:ea typeface="Cambria Math"/>
                          </a:rPr>
                          <m:t>arccos</m:t>
                        </m:r>
                        <m:d>
                          <m:dPr>
                            <m:ctrlPr>
                              <a:rPr lang="nb-NO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box>
                              <m:boxPr>
                                <m:ctrlPr>
                                  <a:rPr lang="nb-NO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nb-NO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nb-NO" b="0" i="1" smtClean="0">
                                        <a:latin typeface="Cambria Math"/>
                                        <a:ea typeface="Cambria Math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nb-NO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nb-NO" b="0" i="1" smtClean="0">
                                        <a:latin typeface="Cambria Math"/>
                                        <a:ea typeface="Cambria Math"/>
                                      </a:rPr>
                                      <m:t>𝐷</m:t>
                                    </m:r>
                                  </m:den>
                                </m:f>
                              </m:e>
                            </m:box>
                          </m:e>
                        </m:d>
                      </m:e>
                    </m:d>
                  </m:oMath>
                </a14:m>
                <a:endParaRPr lang="nb-NO" dirty="0"/>
              </a:p>
              <a:p>
                <a:endParaRPr lang="nb-NO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296" t="-508" b="-1105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22</a:t>
            </a:fld>
            <a:endParaRPr lang="nb-NO"/>
          </a:p>
        </p:txBody>
      </p:sp>
      <p:pic>
        <p:nvPicPr>
          <p:cNvPr id="1026" name="Picture 2" descr="C:\Users\User\Desktop\figs\mask_angl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32" y="1769976"/>
            <a:ext cx="3213720" cy="321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77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</a:t>
            </a:r>
            <a:r>
              <a:rPr lang="nb-NO" dirty="0" smtClean="0"/>
              <a:t>NETWORK (2D)</a:t>
            </a:r>
            <a:endParaRPr lang="nb-N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0825" y="1316038"/>
                <a:ext cx="7083623" cy="4993282"/>
              </a:xfrm>
            </p:spPr>
            <p:txBody>
              <a:bodyPr/>
              <a:lstStyle/>
              <a:p>
                <a:r>
                  <a:rPr lang="nb-NO" dirty="0" smtClean="0"/>
                  <a:t>Radial distribution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nb-NO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nb-NO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𝐷</m:t>
                          </m:r>
                        </m:e>
                      </m:d>
                      <m:r>
                        <a:rPr lang="nb-NO" b="0" i="1" smtClean="0">
                          <a:latin typeface="Cambria Math"/>
                          <a:ea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nb-NO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nb-NO" b="0" i="0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0≤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m:rPr>
                                  <m:brk m:alnAt="63"/>
                                </m:rP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box>
                                <m:box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−4</m:t>
                              </m:r>
                              <m:r>
                                <m:rPr>
                                  <m:nor/>
                                </m:rPr>
                                <a:rPr lang="nb-NO" b="0" i="0" smtClean="0">
                                  <a:latin typeface="Cambria Math"/>
                                  <a:ea typeface="Cambria Math"/>
                                </a:rPr>
                                <m:t>arccos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box>
                                <m:box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𝐷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))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nb-NO" b="0" i="0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box>
                                <m:box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box>
                                <m:box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box>
                            </m:e>
                            <m:e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0, </m:t>
                              </m:r>
                              <m:r>
                                <m:rPr>
                                  <m:nor/>
                                </m:rPr>
                                <a:rPr lang="nb-NO" b="0" i="0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nb-NO" b="0" i="0" smtClean="0">
                                  <a:latin typeface="Cambria Math"/>
                                  <a:ea typeface="Cambria Math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lang="nb-NO" b="0" i="0" smtClean="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b-NO" dirty="0" smtClean="0"/>
              </a:p>
              <a:p>
                <a:r>
                  <a:rPr lang="nb-NO" dirty="0" smtClean="0"/>
                  <a:t>PDF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nb-NO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/>
                            </a:rPr>
                            <m:t>𝐷</m:t>
                          </m:r>
                        </m:e>
                      </m:d>
                      <m:r>
                        <a:rPr lang="nb-NO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nb-NO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𝜌</m:t>
                          </m:r>
                          <m:d>
                            <m:dPr>
                              <m:ctrlPr>
                                <a:rPr lang="nb-NO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</m:e>
                          </m:d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𝒫</m:t>
                          </m:r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𝐷</m:t>
                          </m:r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trlPr>
                                <a:rPr lang="nb-NO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nb-NO" i="1">
                                  <a:latin typeface="Cambria Math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nb-NO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b-NO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𝑑𝑅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b-NO" dirty="0"/>
              </a:p>
              <a:p>
                <a:r>
                  <a:rPr lang="nb-NO" dirty="0" smtClean="0"/>
                  <a:t>CDF</a:t>
                </a:r>
                <a:r>
                  <a:rPr lang="nb-NO" dirty="0"/>
                  <a:t> </a:t>
                </a:r>
                <a:r>
                  <a:rPr lang="nb-NO" dirty="0" smtClean="0"/>
                  <a:t>can be found by numerical integration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nb-NO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/>
                            </a:rPr>
                            <m:t>𝐷</m:t>
                          </m:r>
                        </m:e>
                      </m:d>
                      <m:r>
                        <a:rPr lang="nb-NO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nb-NO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nb-NO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b="0" i="1" smtClean="0">
                                  <a:latin typeface="Cambria Math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num>
                        <m:den>
                          <m:nary>
                            <m:naryPr>
                              <m:ctrlPr>
                                <a:rPr lang="nb-NO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nb-NO" i="1">
                                  <a:latin typeface="Cambria Math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nb-NO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b-NO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𝑑𝑅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b-NO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825" y="1316038"/>
                <a:ext cx="7083623" cy="4993282"/>
              </a:xfrm>
              <a:blipFill rotWithShape="1">
                <a:blip r:embed="rId2"/>
                <a:stretch>
                  <a:fillRect l="-1635" t="-109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30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</a:t>
            </a:r>
            <a:r>
              <a:rPr lang="nb-NO" dirty="0" smtClean="0"/>
              <a:t>NETWORK (2D)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Empirical distribution function (EDF)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nb-NO" sz="20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nb-NO" sz="20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nb-NO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nb-NO" sz="2000" i="1">
                              <a:latin typeface="Cambria Math"/>
                              <a:ea typeface="Cambria Math"/>
                            </a:rPr>
                            <m:t>𝐷</m:t>
                          </m:r>
                        </m:e>
                      </m:d>
                      <m:r>
                        <a:rPr lang="nb-NO" sz="2000" i="1">
                          <a:latin typeface="Cambria Math"/>
                          <a:ea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nb-NO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b-NO" sz="2000" i="1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0,  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    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&amp;</m:t>
                              </m:r>
                              <m:box>
                                <m:boxPr>
                                  <m:ctrlPr>
                                    <a:rPr lang="nb-NO" sz="20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nb-NO" sz="200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nb-NO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, 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=1, 2, …,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   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b-NO" sz="2000" dirty="0" smtClean="0"/>
              </a:p>
              <a:p>
                <a:endParaRPr lang="nb-NO" sz="2000" dirty="0" smtClean="0"/>
              </a:p>
              <a:p>
                <a:endParaRPr lang="nb-NO" sz="2000" dirty="0"/>
              </a:p>
              <a:p>
                <a:r>
                  <a:rPr lang="nb-NO" sz="2000" dirty="0" smtClean="0"/>
                  <a:t>KS test statistic</a:t>
                </a:r>
              </a:p>
              <a:p>
                <a:pPr marL="0" indent="0">
                  <a:buNone/>
                </a:pPr>
                <a:r>
                  <a:rPr lang="nb-NO" sz="20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nb-NO" sz="20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nb-NO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nb-NO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b-NO" sz="2000" b="0" i="0" smtClean="0">
                            <a:latin typeface="Cambria Math"/>
                          </a:rPr>
                          <m:t>sup</m:t>
                        </m:r>
                      </m:e>
                      <m:sub>
                        <m:r>
                          <a:rPr lang="nb-NO" sz="2000" b="0" i="1" smtClean="0">
                            <a:latin typeface="Cambria Math"/>
                          </a:rPr>
                          <m:t>𝐷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nb-NO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nb-NO" sz="20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nb-NO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b-NO" sz="2000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nb-NO" sz="2000" b="0" i="1" smtClean="0">
                            <a:latin typeface="Cambria Math"/>
                          </a:rPr>
                          <m:t>−</m:t>
                        </m:r>
                        <m:r>
                          <a:rPr lang="nb-NO" sz="2000" b="0" i="1" smtClean="0">
                            <a:latin typeface="Cambria Math"/>
                          </a:rPr>
                          <m:t>𝐹</m:t>
                        </m:r>
                        <m:r>
                          <a:rPr lang="nb-NO" sz="2000" b="0" i="1" smtClean="0">
                            <a:latin typeface="Cambria Math"/>
                          </a:rPr>
                          <m:t>(</m:t>
                        </m:r>
                        <m:r>
                          <a:rPr lang="nb-NO" sz="2000" b="0" i="1" smtClean="0">
                            <a:latin typeface="Cambria Math"/>
                          </a:rPr>
                          <m:t>𝐷</m:t>
                        </m:r>
                        <m:r>
                          <a:rPr lang="nb-NO" sz="2000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nb-NO" sz="2000" dirty="0" smtClean="0"/>
              </a:p>
              <a:p>
                <a:pPr marL="0" indent="0">
                  <a:buNone/>
                </a:pPr>
                <a:endParaRPr lang="nb-NO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48" t="-11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24</a:t>
            </a:fld>
            <a:endParaRPr lang="nb-NO"/>
          </a:p>
        </p:txBody>
      </p:sp>
      <p:pic>
        <p:nvPicPr>
          <p:cNvPr id="1027" name="Picture 3" descr="C:\Users\User\Desktop\figs\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40967"/>
            <a:ext cx="3896804" cy="30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 </a:t>
            </a:r>
            <a:r>
              <a:rPr lang="nb-NO" dirty="0" smtClean="0"/>
              <a:t>(3D</a:t>
            </a:r>
            <a:r>
              <a:rPr lang="nb-NO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0825" y="1316038"/>
                <a:ext cx="7089775" cy="5065290"/>
              </a:xfrm>
            </p:spPr>
            <p:txBody>
              <a:bodyPr/>
              <a:lstStyle/>
              <a:p>
                <a:r>
                  <a:rPr lang="nb-NO" dirty="0" smtClean="0"/>
                  <a:t>Average node density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nb-NO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nb-NO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nb-NO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nb-NO" dirty="0"/>
              </a:p>
              <a:p>
                <a:r>
                  <a:rPr lang="nb-NO" dirty="0"/>
                  <a:t>Radial </a:t>
                </a:r>
                <a:r>
                  <a:rPr lang="nb-NO" dirty="0" smtClean="0"/>
                  <a:t>distribution function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b-NO">
                        <a:latin typeface="Cambria Math"/>
                        <a:ea typeface="Cambria Math"/>
                      </a:rPr>
                      <m:t>0 </m:t>
                    </m:r>
                    <m:r>
                      <a:rPr lang="nb-NO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≤</m:t>
                    </m:r>
                    <m:box>
                      <m:box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endParaRPr lang="nb-NO" dirty="0" smtClean="0"/>
              </a:p>
              <a:p>
                <a:endParaRPr lang="nb-NO" dirty="0"/>
              </a:p>
              <a:p>
                <a:pPr marL="0" indent="0">
                  <a:buNone/>
                </a:pPr>
                <a:endParaRPr lang="nb-NO" sz="2800" dirty="0" smtClean="0"/>
              </a:p>
              <a:p>
                <a:pPr marL="0" indent="0">
                  <a:buNone/>
                </a:pPr>
                <a:r>
                  <a:rPr lang="nb-NO" dirty="0" smtClean="0">
                    <a:ea typeface="Cambria Math"/>
                  </a:rPr>
                  <a:t>  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</m:d>
                    <m:r>
                      <a:rPr lang="nb-NO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4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p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nb-NO" i="1">
                        <a:latin typeface="Cambria Math"/>
                        <a:ea typeface="Cambria Math"/>
                      </a:rPr>
                      <m:t>  </m:t>
                    </m:r>
                  </m:oMath>
                </a14:m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825" y="1316038"/>
                <a:ext cx="7089775" cy="5065290"/>
              </a:xfrm>
              <a:blipFill rotWithShape="1">
                <a:blip r:embed="rId2"/>
                <a:stretch>
                  <a:fillRect l="-3007" t="-1083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25</a:t>
            </a:fld>
            <a:endParaRPr lang="nb-NO"/>
          </a:p>
        </p:txBody>
      </p:sp>
      <p:pic>
        <p:nvPicPr>
          <p:cNvPr id="5122" name="Picture 2" descr="C:\Users\User\Desktop\figs\cas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049339"/>
            <a:ext cx="3168351" cy="29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 (3D)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nb-NO" dirty="0" smtClean="0"/>
              </a:p>
              <a:p>
                <a:r>
                  <a:rPr lang="nb-NO" dirty="0" smtClean="0"/>
                  <a:t>Radial distribution function for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nb-NO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m:rPr>
                        <m:nor/>
                      </m:rPr>
                      <a:rPr lang="nb-NO">
                        <a:latin typeface="Cambria Math"/>
                        <a:ea typeface="Cambria Math"/>
                      </a:rPr>
                      <m:t> </m:t>
                    </m:r>
                    <m:r>
                      <a:rPr lang="nb-NO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≤</m:t>
                    </m:r>
                    <m:box>
                      <m:box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box>
                  </m:oMath>
                </a14:m>
                <a:endParaRPr lang="nb-NO" dirty="0" smtClean="0"/>
              </a:p>
              <a:p>
                <a:pPr marL="0" indent="0">
                  <a:buNone/>
                </a:pPr>
                <a:endParaRPr lang="nb-NO" dirty="0" smtClean="0"/>
              </a:p>
              <a:p>
                <a:pPr marL="0" indent="0">
                  <a:buNone/>
                </a:pPr>
                <a:endParaRPr lang="nb-NO" sz="1600" dirty="0" smtClean="0"/>
              </a:p>
              <a:p>
                <a:pPr marL="0" indent="0">
                  <a:buNone/>
                </a:pPr>
                <a:r>
                  <a:rPr lang="nb-NO" b="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𝜌</m:t>
                    </m:r>
                    <m:d>
                      <m:d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</m:d>
                    <m:r>
                      <a:rPr lang="nb-NO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/>
                        <a:ea typeface="Cambria Math"/>
                      </a:rPr>
                      <m:t>[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 −6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nb-NO" dirty="0" smtClean="0"/>
              </a:p>
              <a:p>
                <a:pPr marL="0" indent="0">
                  <a:buNone/>
                </a:pPr>
                <a:r>
                  <a:rPr lang="nb-NO" dirty="0"/>
                  <a:t>w</a:t>
                </a:r>
                <a:r>
                  <a:rPr lang="nb-NO" dirty="0" smtClean="0"/>
                  <a:t>here</a:t>
                </a:r>
              </a:p>
              <a:p>
                <a:pPr marL="0" indent="0">
                  <a:buNone/>
                </a:pPr>
                <a:r>
                  <a:rPr lang="nb-NO" dirty="0" smtClean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/>
                      </a:rPr>
                      <m:t>A</m:t>
                    </m:r>
                    <m:r>
                      <a:rPr lang="nb-NO" b="0" i="0" smtClean="0">
                        <a:latin typeface="Cambria Math"/>
                      </a:rPr>
                      <m:t>=</m:t>
                    </m:r>
                    <m:r>
                      <a:rPr lang="nb-NO" i="1">
                        <a:latin typeface="Cambria Math"/>
                      </a:rPr>
                      <m:t>4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𝜋</m:t>
                    </m:r>
                    <m:sSup>
                      <m:sSup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p>
                        <m:r>
                          <a:rPr lang="nb-NO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nb-NO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r>
                  <a:rPr lang="nb-NO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nb-NO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nb-NO" b="0" i="0" smtClean="0">
                        <a:latin typeface="Cambria Math"/>
                        <a:ea typeface="Cambria Math"/>
                      </a:rPr>
                      <m:t>C</m:t>
                    </m:r>
                    <m:r>
                      <a:rPr lang="nb-NO" b="0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2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𝐷h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34" t="-11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26</a:t>
            </a:fld>
            <a:endParaRPr lang="nb-NO"/>
          </a:p>
        </p:txBody>
      </p:sp>
      <p:pic>
        <p:nvPicPr>
          <p:cNvPr id="6146" name="Picture 2" descr="C:\Users\User\Desktop\figs\cas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53" y="2558674"/>
            <a:ext cx="3384375" cy="31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9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 (3D)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nb-NO" sz="1800" dirty="0" smtClean="0"/>
              </a:p>
              <a:p>
                <a:r>
                  <a:rPr lang="nb-NO" dirty="0" smtClean="0"/>
                  <a:t>Radial distribution function for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nb-NO" i="1" smtClean="0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nb-NO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box>
                    <m:r>
                      <m:rPr>
                        <m:nor/>
                      </m:rPr>
                      <a:rPr lang="nb-NO">
                        <a:latin typeface="Cambria Math"/>
                        <a:ea typeface="Cambria Math"/>
                      </a:rPr>
                      <m:t> </m:t>
                    </m:r>
                    <m:r>
                      <a:rPr lang="nb-NO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𝐷</m:t>
                    </m:r>
                    <m:r>
                      <a:rPr lang="nb-NO" i="1">
                        <a:latin typeface="Cambria Math"/>
                        <a:ea typeface="Cambria Math"/>
                      </a:rPr>
                      <m:t>≤</m:t>
                    </m:r>
                    <m:box>
                      <m:box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nb-NO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nb-NO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nb-NO" b="0" i="1" smtClean="0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nb-NO" i="1"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nb-NO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endParaRPr lang="nb-NO" dirty="0" smtClean="0"/>
              </a:p>
              <a:p>
                <a:pPr marL="0" indent="0">
                  <a:buNone/>
                </a:pPr>
                <a:endParaRPr lang="nb-NO" sz="800" dirty="0"/>
              </a:p>
              <a:p>
                <a:pPr marL="0" indent="0">
                  <a:buNone/>
                </a:pPr>
                <a:endParaRPr lang="nb-NO" dirty="0" smtClean="0"/>
              </a:p>
              <a:p>
                <a:pPr marL="0" indent="0">
                  <a:buNone/>
                </a:pPr>
                <a:r>
                  <a:rPr lang="nb-NO" dirty="0" smtClean="0"/>
                  <a:t>where</a:t>
                </a:r>
              </a:p>
              <a:p>
                <a:pPr marL="0" indent="0">
                  <a:buNone/>
                </a:pPr>
                <a:endParaRPr lang="nb-NO" dirty="0" smtClean="0"/>
              </a:p>
              <a:p>
                <a:pPr marL="0" indent="0">
                  <a:buNone/>
                </a:pPr>
                <a:endParaRPr lang="nb-NO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34" t="-88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27</a:t>
            </a:fld>
            <a:endParaRPr lang="nb-NO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32" y="2774698"/>
            <a:ext cx="3384356" cy="31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User\Desktop\figs\whe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51" y="3573016"/>
            <a:ext cx="400527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figs\mat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91" y="2377711"/>
            <a:ext cx="3165153" cy="45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figs\math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75" y="2420888"/>
            <a:ext cx="990817" cy="40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 (3D)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5" y="1316038"/>
            <a:ext cx="7083623" cy="4993282"/>
          </a:xfrm>
        </p:spPr>
        <p:txBody>
          <a:bodyPr/>
          <a:lstStyle/>
          <a:p>
            <a:r>
              <a:rPr lang="nb-NO" dirty="0" smtClean="0"/>
              <a:t>Radial distribution function</a:t>
            </a:r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28</a:t>
            </a:fld>
            <a:endParaRPr lang="nb-NO"/>
          </a:p>
        </p:txBody>
      </p:sp>
      <p:pic>
        <p:nvPicPr>
          <p:cNvPr id="8194" name="Picture 2" descr="C:\Users\User\Desktop\figs\expressio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832648" cy="167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Desktop\figs\whe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400527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NETWORK (3D)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endParaRPr lang="nb-NO" dirty="0" smtClean="0"/>
              </a:p>
              <a:p>
                <a:pPr lvl="0"/>
                <a:r>
                  <a:rPr lang="nb-NO" dirty="0"/>
                  <a:t>PDF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nb-NO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/>
                            </a:rPr>
                            <m:t>𝐷</m:t>
                          </m:r>
                        </m:e>
                      </m:d>
                      <m:r>
                        <a:rPr lang="nb-NO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nb-NO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𝜌</m:t>
                          </m:r>
                          <m:d>
                            <m:dPr>
                              <m:ctrlPr>
                                <a:rPr lang="nb-NO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</m:e>
                          </m:d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𝒫</m:t>
                          </m:r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𝐷</m:t>
                          </m:r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trlPr>
                                <a:rPr lang="nb-NO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i="1">
                                  <a:latin typeface="Cambria Math"/>
                                </a:rPr>
                                <m:t>𝐿</m:t>
                              </m:r>
                              <m:rad>
                                <m:radPr>
                                  <m:degHide m:val="on"/>
                                  <m:ctrlPr>
                                    <a:rPr lang="nb-NO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b-NO" b="0" i="1" smtClean="0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  <m:r>
                                <a:rPr lang="nb-NO" i="1">
                                  <a:latin typeface="Cambria Math"/>
                                </a:rPr>
                                <m:t>/</m:t>
                              </m:r>
                              <m:r>
                                <a:rPr lang="nb-NO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𝑑𝑅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b-NO" dirty="0"/>
              </a:p>
              <a:p>
                <a:pPr lvl="0"/>
                <a:endParaRPr lang="nb-NO" dirty="0" smtClean="0"/>
              </a:p>
              <a:p>
                <a:pPr lvl="0"/>
                <a:r>
                  <a:rPr lang="nb-NO" dirty="0" smtClean="0"/>
                  <a:t>CDF </a:t>
                </a:r>
                <a:r>
                  <a:rPr lang="nb-NO" dirty="0"/>
                  <a:t>can be found by numerical integration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nb-NO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/>
                            </a:rPr>
                            <m:t>𝐷</m:t>
                          </m:r>
                        </m:e>
                      </m:d>
                      <m:r>
                        <a:rPr lang="nb-NO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nb-NO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nb-NO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i="1">
                                  <a:latin typeface="Cambria Math"/>
                                </a:rPr>
                                <m:t>𝐷</m:t>
                              </m:r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</m:num>
                        <m:den>
                          <m:nary>
                            <m:naryPr>
                              <m:ctrlPr>
                                <a:rPr lang="nb-NO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b-NO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nb-NO" i="1">
                                  <a:latin typeface="Cambria Math"/>
                                </a:rPr>
                                <m:t>𝐿</m:t>
                              </m:r>
                              <m:rad>
                                <m:radPr>
                                  <m:degHide m:val="on"/>
                                  <m:ctrlPr>
                                    <a:rPr lang="nb-NO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nb-NO" b="0" i="1" smtClean="0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  <m:r>
                                <a:rPr lang="nb-NO" i="1">
                                  <a:latin typeface="Cambria Math"/>
                                </a:rPr>
                                <m:t>/</m:t>
                              </m:r>
                              <m:r>
                                <a:rPr lang="nb-NO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  <m:e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nb-NO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e>
                              </m:d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i="1">
                                  <a:latin typeface="Cambria Math"/>
                                  <a:ea typeface="Cambria Math"/>
                                </a:rPr>
                                <m:t>𝑑𝑅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b-NO" dirty="0"/>
              </a:p>
              <a:p>
                <a:endParaRPr lang="nb-NO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34" t="-11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13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unntekst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/>
              <a:t>STATISTICAL TESTS FOR CONNECTION ALGORITHMS FOR STRUCTURED NEURAL NETWORKS</a:t>
            </a: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7ECD3-E881-48FE-A533-672CA835B28B}" type="slidenum">
              <a:rPr lang="nb-NO"/>
              <a:pPr>
                <a:defRPr/>
              </a:pPr>
              <a:t>3</a:t>
            </a:fld>
            <a:endParaRPr lang="nb-NO"/>
          </a:p>
        </p:txBody>
      </p:sp>
      <p:sp>
        <p:nvSpPr>
          <p:cNvPr id="614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MOTIVATION</a:t>
            </a:r>
          </a:p>
        </p:txBody>
      </p:sp>
      <p:pic>
        <p:nvPicPr>
          <p:cNvPr id="6152" name="Picture 8" descr="\\psf\Home\Desktop\Screen Shot 2013-04-25 at 19.58.01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340768"/>
            <a:ext cx="6192687" cy="47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1252" y="6037838"/>
            <a:ext cx="32431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100" kern="0" dirty="0" smtClean="0">
                <a:solidFill>
                  <a:srgbClr val="404040"/>
                </a:solidFill>
                <a:latin typeface="Tahoma"/>
                <a:cs typeface="Arial"/>
              </a:rPr>
              <a:t>Science 314, 1856 (2006)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SPATIALLY STRUCTURED </a:t>
            </a:r>
            <a:r>
              <a:rPr lang="nb-NO" dirty="0" smtClean="0"/>
              <a:t>NETWORK (3D)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Empirical distribution function (EDF)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nb-NO" sz="20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nb-NO" sz="20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nb-NO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nb-NO" sz="2000" i="1">
                              <a:latin typeface="Cambria Math"/>
                              <a:ea typeface="Cambria Math"/>
                            </a:rPr>
                            <m:t>𝐷</m:t>
                          </m:r>
                        </m:e>
                      </m:d>
                      <m:r>
                        <a:rPr lang="nb-NO" sz="2000" i="1">
                          <a:latin typeface="Cambria Math"/>
                          <a:ea typeface="Cambria Math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nb-NO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b-NO" sz="2000" i="1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0,  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    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                  </m:t>
                              </m:r>
                            </m:e>
                            <m:e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&amp;</m:t>
                              </m:r>
                              <m:box>
                                <m:boxPr>
                                  <m:ctrlPr>
                                    <a:rPr lang="nb-NO" sz="20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nb-NO" sz="200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nb-NO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nb-NO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, 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=1, 2, …,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   </m:t>
                              </m:r>
                              <m:r>
                                <a:rPr lang="nb-NO" sz="2000" i="1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  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𝐷</m:t>
                              </m:r>
                              <m:r>
                                <a:rPr lang="nb-NO" sz="2000" b="0" i="1" smtClean="0"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nb-NO" sz="20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nb-NO" sz="2000" b="0" i="0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nb-NO" sz="200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b-NO" sz="2000" dirty="0" smtClean="0"/>
              </a:p>
              <a:p>
                <a:endParaRPr lang="nb-NO" sz="2000" dirty="0" smtClean="0"/>
              </a:p>
              <a:p>
                <a:endParaRPr lang="nb-NO" sz="2000" dirty="0"/>
              </a:p>
              <a:p>
                <a:r>
                  <a:rPr lang="nb-NO" sz="2000" dirty="0" smtClean="0"/>
                  <a:t>KS test statistic</a:t>
                </a:r>
              </a:p>
              <a:p>
                <a:pPr marL="0" indent="0">
                  <a:buNone/>
                </a:pPr>
                <a:r>
                  <a:rPr lang="nb-NO" sz="20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nb-NO" sz="20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nb-NO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nb-NO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b-NO" sz="2000" b="0" i="0" smtClean="0">
                            <a:latin typeface="Cambria Math"/>
                          </a:rPr>
                          <m:t>sup</m:t>
                        </m:r>
                      </m:e>
                      <m:sub>
                        <m:r>
                          <a:rPr lang="nb-NO" sz="2000" b="0" i="1" smtClean="0">
                            <a:latin typeface="Cambria Math"/>
                          </a:rPr>
                          <m:t>𝐷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nb-NO" sz="20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nb-NO" sz="20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nb-NO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b-NO" sz="2000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nb-NO" sz="2000" b="0" i="1" smtClean="0">
                            <a:latin typeface="Cambria Math"/>
                          </a:rPr>
                          <m:t>−</m:t>
                        </m:r>
                        <m:r>
                          <a:rPr lang="nb-NO" sz="2000" b="0" i="1" smtClean="0">
                            <a:latin typeface="Cambria Math"/>
                          </a:rPr>
                          <m:t>𝐹</m:t>
                        </m:r>
                        <m:r>
                          <a:rPr lang="nb-NO" sz="2000" b="0" i="1" smtClean="0">
                            <a:latin typeface="Cambria Math"/>
                          </a:rPr>
                          <m:t>(</m:t>
                        </m:r>
                        <m:r>
                          <a:rPr lang="nb-NO" sz="2000" b="0" i="1" smtClean="0">
                            <a:latin typeface="Cambria Math"/>
                          </a:rPr>
                          <m:t>𝐷</m:t>
                        </m:r>
                        <m:r>
                          <a:rPr lang="nb-NO" sz="2000" b="0" i="1" smtClean="0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nb-NO" sz="2000" dirty="0" smtClean="0"/>
              </a:p>
              <a:p>
                <a:pPr marL="0" indent="0">
                  <a:buNone/>
                </a:pPr>
                <a:endParaRPr lang="nb-NO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48" t="-11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30</a:t>
            </a:fld>
            <a:endParaRPr lang="nb-NO"/>
          </a:p>
        </p:txBody>
      </p:sp>
      <p:pic>
        <p:nvPicPr>
          <p:cNvPr id="1027" name="Picture 3" descr="C:\Users\User\Desktop\figs\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40967"/>
            <a:ext cx="3896804" cy="30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4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IMPLEMENTATION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31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547664" y="1700808"/>
            <a:ext cx="7056784" cy="3293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from test_3D import *</a:t>
            </a: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tester = ConnectLayers3D_tester(L=1.0,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N=10**6,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function_name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='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gaussian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',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function_params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={'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p_center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': 1., 'sigma':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.25,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             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'mean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': 0., 'c': 0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.}},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source_pos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=(0.3, 0.3, 0.3),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msd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=0)</a:t>
            </a:r>
          </a:p>
          <a:p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err="1">
                <a:latin typeface="Consolas" pitchFamily="49" charset="0"/>
                <a:cs typeface="Consolas" pitchFamily="49" charset="0"/>
              </a:rPr>
              <a:t>ks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p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tester.ks_test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show_network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=True,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show_PDF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=True,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show_CDF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=True)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print 'KS test statistic:',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ks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print 'p-value of KS-test of uniformity:', p</a:t>
            </a:r>
          </a:p>
        </p:txBody>
      </p:sp>
    </p:spTree>
    <p:extLst>
      <p:ext uri="{BB962C8B-B14F-4D97-AF65-F5344CB8AC3E}">
        <p14:creationId xmlns:p14="http://schemas.microsoft.com/office/powerpoint/2010/main" val="24786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RESULTS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32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547664" y="1268760"/>
            <a:ext cx="7056784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test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ConnectLayers_tester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(L=1.0, N=1000000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msd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=0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                  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function_name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='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gaussian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')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ks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p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test.ks_test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show_network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=False,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show_PDF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=True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           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show_CDF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=True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600" dirty="0">
                <a:latin typeface="Consolas" pitchFamily="49" charset="0"/>
                <a:cs typeface="Consolas" pitchFamily="49" charset="0"/>
              </a:rPr>
              <a:t>&gt;&gt;&gt;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'KS test statistic:',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ks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&gt;&gt;&gt; print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'p-value of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KS-test:', p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p-value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of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KS-test: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0.789718501116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7415" y="3321288"/>
            <a:ext cx="365294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1125" y="3321288"/>
            <a:ext cx="365294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figs\lege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949281"/>
            <a:ext cx="1656184" cy="59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9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CONTROL ALGORITHM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33</a:t>
            </a:fld>
            <a:endParaRPr lang="nb-NO"/>
          </a:p>
        </p:txBody>
      </p:sp>
      <p:sp>
        <p:nvSpPr>
          <p:cNvPr id="7" name="TextBox 6"/>
          <p:cNvSpPr txBox="1"/>
          <p:nvPr/>
        </p:nvSpPr>
        <p:spPr>
          <a:xfrm>
            <a:off x="1547664" y="2060848"/>
            <a:ext cx="6984776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from test_3D import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*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test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= ConnectLayers_tester(L=1.0,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N=10**6,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                         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function_name='gaussian', msd=0)</a:t>
            </a:r>
          </a:p>
          <a:p>
            <a:endParaRPr lang="nb-NO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ks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p =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test.ks_test(control=True)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'KS test statistic:', ks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'p-value of KS-test of uniformity:', p</a:t>
            </a:r>
          </a:p>
        </p:txBody>
      </p:sp>
    </p:spTree>
    <p:extLst>
      <p:ext uri="{BB962C8B-B14F-4D97-AF65-F5344CB8AC3E}">
        <p14:creationId xmlns:p14="http://schemas.microsoft.com/office/powerpoint/2010/main" val="32104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AUTOMATIC TESTING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nb-NO" dirty="0" smtClean="0"/>
                  <a:t>Two-level test:</a:t>
                </a:r>
              </a:p>
              <a:p>
                <a:pPr lvl="1"/>
                <a:r>
                  <a:rPr lang="nb-NO" dirty="0"/>
                  <a:t>Compare distribution of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</a:rPr>
                      <m:t>𝑁</m:t>
                    </m:r>
                  </m:oMath>
                </a14:m>
                <a:r>
                  <a:rPr lang="nb-NO" dirty="0"/>
                  <a:t> p-values against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  <a:ea typeface="Cambria Math"/>
                      </a:rPr>
                      <m:t>~ </m:t>
                    </m:r>
                    <m:r>
                      <a:rPr lang="nb-NO" i="1">
                        <a:latin typeface="Cambria Math"/>
                      </a:rPr>
                      <m:t>𝑈</m:t>
                    </m:r>
                    <m:r>
                      <a:rPr lang="nb-NO" i="1">
                        <a:latin typeface="Cambria Math"/>
                      </a:rPr>
                      <m:t>(0, 1)</m:t>
                    </m:r>
                  </m:oMath>
                </a14:m>
                <a:r>
                  <a:rPr lang="nb-NO" dirty="0"/>
                  <a:t> using the </a:t>
                </a:r>
                <a:r>
                  <a:rPr lang="nb-NO" dirty="0" smtClean="0"/>
                  <a:t>KS test</a:t>
                </a:r>
              </a:p>
              <a:p>
                <a:pPr lvl="1"/>
                <a:endParaRPr lang="nb-NO" dirty="0"/>
              </a:p>
              <a:p>
                <a:r>
                  <a:rPr lang="nb-NO" dirty="0"/>
                  <a:t>Adaptive test strategy</a:t>
                </a:r>
              </a:p>
              <a:p>
                <a:pPr lvl="1"/>
                <a:r>
                  <a:rPr lang="nb-NO" dirty="0"/>
                  <a:t>Run one </a:t>
                </a:r>
                <a:r>
                  <a:rPr lang="nb-NO" dirty="0" smtClean="0"/>
                  <a:t>KS test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nb-NO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/>
                          </a:rPr>
                          <m:t>𝐷</m:t>
                        </m:r>
                      </m:e>
                    </m:d>
                  </m:oMath>
                </a14:m>
                <a:r>
                  <a:rPr lang="nb-NO" dirty="0" smtClean="0"/>
                  <a:t> and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/>
                      </a:rPr>
                      <m:t>𝐹</m:t>
                    </m:r>
                    <m:r>
                      <a:rPr lang="nb-NO" b="0" i="1" smtClean="0">
                        <a:latin typeface="Cambria Math"/>
                      </a:rPr>
                      <m:t>(</m:t>
                    </m:r>
                    <m:r>
                      <a:rPr lang="nb-NO" b="0" i="1" smtClean="0">
                        <a:latin typeface="Cambria Math"/>
                      </a:rPr>
                      <m:t>𝐷</m:t>
                    </m:r>
                    <m:r>
                      <a:rPr lang="nb-NO" b="0" i="1" smtClean="0">
                        <a:latin typeface="Cambria Math"/>
                      </a:rPr>
                      <m:t>)</m:t>
                    </m:r>
                  </m:oMath>
                </a14:m>
                <a:endParaRPr lang="nb-NO" dirty="0"/>
              </a:p>
              <a:p>
                <a:pPr lvl="1"/>
                <a:r>
                  <a:rPr lang="nb-NO" dirty="0"/>
                  <a:t>If p-value is suspiciuous (&lt;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nb-NO" dirty="0"/>
                  <a:t>), run two-level test</a:t>
                </a:r>
              </a:p>
              <a:p>
                <a:pPr lvl="1"/>
                <a:r>
                  <a:rPr lang="nb-NO" dirty="0"/>
                  <a:t>If p-value of two-level test is low (&lt;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nb-NO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nb-NO" dirty="0"/>
                  <a:t>), test fails</a:t>
                </a:r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1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34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AUTOMATIC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Implemented </a:t>
            </a:r>
            <a:r>
              <a:rPr lang="nb-NO" dirty="0" smtClean="0"/>
              <a:t>using the Python </a:t>
            </a:r>
            <a:r>
              <a:rPr lang="nb-NO" dirty="0"/>
              <a:t>unit testing </a:t>
            </a:r>
            <a:r>
              <a:rPr lang="nb-NO" dirty="0" smtClean="0"/>
              <a:t>framework </a:t>
            </a:r>
            <a:r>
              <a:rPr lang="nb-NO" sz="2000" dirty="0" smtClean="0">
                <a:latin typeface="Consolas" pitchFamily="49" charset="0"/>
                <a:cs typeface="Consolas" pitchFamily="49" charset="0"/>
              </a:rPr>
              <a:t>unittest</a:t>
            </a:r>
            <a:endParaRPr lang="nb-NO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35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475656" y="2348880"/>
            <a:ext cx="7200800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def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test_2D_exponential(self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''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'KS test performed on source-target node distances'''</a:t>
            </a:r>
          </a:p>
          <a:p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self.assertTrue(self.ks_test(ConnectLayers2D_tester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, 'exponential'),</a:t>
            </a: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'ConnectLayers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did not pass 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the KS test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.')</a:t>
            </a:r>
          </a:p>
          <a:p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r>
              <a:rPr lang="nb-NO" sz="1400" dirty="0" smtClean="0">
                <a:latin typeface="Consolas" pitchFamily="49" charset="0"/>
                <a:cs typeface="Consolas" pitchFamily="49" charset="0"/>
              </a:rPr>
              <a:t>def test_2D_gaussian(self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''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'KS test performed on source-target node distances'''</a:t>
            </a:r>
          </a:p>
          <a:p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self.assertTrue(self.ks_test(ConnectLayers2D_tester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, 'gaussian'),</a:t>
            </a: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                'ConnectLayers did not pass the KS test.')</a:t>
            </a:r>
          </a:p>
          <a:p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def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test_3D_exponential(self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):</a:t>
            </a: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''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'KS test performed on source-target node distances'''</a:t>
            </a:r>
          </a:p>
          <a:p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nb-NO" sz="1400" dirty="0" smtClean="0">
                <a:latin typeface="Consolas" pitchFamily="49" charset="0"/>
                <a:cs typeface="Consolas" pitchFamily="49" charset="0"/>
              </a:rPr>
              <a:t>self.assertTrue(self.ks_test(ConnectLayers3D_tester</a:t>
            </a:r>
            <a:r>
              <a:rPr lang="nb-NO" sz="1400" dirty="0">
                <a:latin typeface="Consolas" pitchFamily="49" charset="0"/>
                <a:cs typeface="Consolas" pitchFamily="49" charset="0"/>
              </a:rPr>
              <a:t>, 'exponential'),</a:t>
            </a:r>
          </a:p>
          <a:p>
            <a:r>
              <a:rPr lang="nb-NO" sz="1400" dirty="0">
                <a:latin typeface="Consolas" pitchFamily="49" charset="0"/>
                <a:cs typeface="Consolas" pitchFamily="49" charset="0"/>
              </a:rPr>
              <a:t>                   'ConnectLayers did not pass the KS test.')</a:t>
            </a:r>
          </a:p>
        </p:txBody>
      </p:sp>
    </p:spTree>
    <p:extLst>
      <p:ext uri="{BB962C8B-B14F-4D97-AF65-F5344CB8AC3E}">
        <p14:creationId xmlns:p14="http://schemas.microsoft.com/office/powerpoint/2010/main" val="40573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SUMMARY</a:t>
            </a:r>
            <a:endParaRPr lang="nb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0825" y="1316038"/>
                <a:ext cx="7089775" cy="4993282"/>
              </a:xfrm>
            </p:spPr>
            <p:txBody>
              <a:bodyPr/>
              <a:lstStyle/>
              <a:p>
                <a:r>
                  <a:rPr lang="nb-NO" dirty="0" smtClean="0"/>
                  <a:t>Random convergent / divergent connections</a:t>
                </a:r>
              </a:p>
              <a:p>
                <a:pPr lvl="1"/>
                <a:r>
                  <a:rPr lang="nb-NO" dirty="0" smtClean="0"/>
                  <a:t>Compare expected and observed distribution of connections using the chi-squared test</a:t>
                </a:r>
              </a:p>
              <a:p>
                <a:r>
                  <a:rPr lang="nb-NO" dirty="0"/>
                  <a:t>Spatially structured </a:t>
                </a:r>
                <a:r>
                  <a:rPr lang="nb-NO" dirty="0" smtClean="0"/>
                  <a:t>networks in 2D or 3D</a:t>
                </a:r>
                <a:endParaRPr lang="nb-NO" dirty="0"/>
              </a:p>
              <a:p>
                <a:pPr lvl="1"/>
                <a:r>
                  <a:rPr lang="nb-NO" dirty="0"/>
                  <a:t>Compare expected and observed distribution of distances between connected nodes </a:t>
                </a:r>
                <a:r>
                  <a:rPr lang="nb-NO" dirty="0" smtClean="0"/>
                  <a:t>using </a:t>
                </a:r>
                <a:r>
                  <a:rPr lang="nb-NO" dirty="0"/>
                  <a:t>the KS test</a:t>
                </a:r>
              </a:p>
              <a:p>
                <a:r>
                  <a:rPr lang="nb-NO" dirty="0" smtClean="0"/>
                  <a:t>Two-level test</a:t>
                </a:r>
              </a:p>
              <a:p>
                <a:pPr lvl="1"/>
                <a:r>
                  <a:rPr lang="nb-NO" dirty="0" smtClean="0"/>
                  <a:t>Run several chi-squared tests on individual networks and compare p-values with expected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/>
                      </a:rPr>
                      <m:t>𝑈</m:t>
                    </m:r>
                    <m:r>
                      <a:rPr lang="nb-NO" b="0" i="1" smtClean="0">
                        <a:latin typeface="Cambria Math"/>
                      </a:rPr>
                      <m:t>(0, 1)</m:t>
                    </m:r>
                  </m:oMath>
                </a14:m>
                <a:endParaRPr lang="nb-NO" dirty="0" smtClean="0"/>
              </a:p>
              <a:p>
                <a:r>
                  <a:rPr lang="nb-NO" dirty="0" smtClean="0"/>
                  <a:t>Adaptive test strategy</a:t>
                </a:r>
              </a:p>
              <a:p>
                <a:pPr lvl="1"/>
                <a:r>
                  <a:rPr lang="nb-NO" dirty="0" smtClean="0"/>
                  <a:t>First run one test. </a:t>
                </a:r>
                <a:r>
                  <a:rPr lang="nb-NO" dirty="0"/>
                  <a:t>Upon suspicion, </a:t>
                </a:r>
                <a:r>
                  <a:rPr lang="nb-NO" dirty="0" smtClean="0"/>
                  <a:t>run two-level test</a:t>
                </a:r>
                <a:endParaRPr lang="nb-NO" dirty="0"/>
              </a:p>
              <a:p>
                <a:r>
                  <a:rPr lang="nb-NO" dirty="0" smtClean="0"/>
                  <a:t>Can be easily adapted to work with other simulator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825" y="1316038"/>
                <a:ext cx="7089775" cy="4993282"/>
              </a:xfrm>
              <a:blipFill rotWithShape="1">
                <a:blip r:embed="rId2"/>
                <a:stretch>
                  <a:fillRect l="-1632" t="-1099" r="-2234" b="-2076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92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STATISTICAL TESTING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Solution: Test!</a:t>
            </a:r>
          </a:p>
          <a:p>
            <a:r>
              <a:rPr lang="nb-NO" smtClean="0"/>
              <a:t>Statistical testing</a:t>
            </a:r>
            <a:endParaRPr lang="nb-NO" dirty="0" smtClean="0"/>
          </a:p>
          <a:p>
            <a:pPr lvl="2"/>
            <a:r>
              <a:rPr lang="nb-NO" dirty="0" smtClean="0"/>
              <a:t>False positives</a:t>
            </a:r>
          </a:p>
          <a:p>
            <a:pPr lvl="2"/>
            <a:r>
              <a:rPr lang="nb-NO" dirty="0" smtClean="0"/>
              <a:t>False negatives</a:t>
            </a:r>
          </a:p>
          <a:p>
            <a:r>
              <a:rPr lang="nb-NO" dirty="0" smtClean="0"/>
              <a:t>Adaptable test strategy</a:t>
            </a:r>
          </a:p>
          <a:p>
            <a:r>
              <a:rPr lang="nb-NO" dirty="0" smtClean="0"/>
              <a:t>Two classes of networks:</a:t>
            </a:r>
          </a:p>
          <a:p>
            <a:pPr lvl="1"/>
            <a:r>
              <a:rPr lang="nb-NO" dirty="0" smtClean="0"/>
              <a:t>Random convergent / divergent networks</a:t>
            </a:r>
          </a:p>
          <a:p>
            <a:pPr lvl="1"/>
            <a:r>
              <a:rPr lang="nb-NO" dirty="0" smtClean="0"/>
              <a:t>Spatially structured networks</a:t>
            </a:r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/>
              <a:t>STATISTICAL TESTS FOR CONNECTION ALGORITHMS FOR STRUCTURED NEURAL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87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RANDOM {CON/DI}VERGENT CONNECTIONS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5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763688" y="1556792"/>
            <a:ext cx="640871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i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mport nest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N_s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= 10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N_t = 10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C=3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source_neurons = nest.Create(‘iaf_neuron’, N_s)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target_neurons = nest.Create(’iaf_neuron’, N_t)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nest.RandomDivergentConnect(source_neurons,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                         target_neurons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C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)</a:t>
            </a:r>
            <a:endParaRPr lang="nb-NO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 descr="\\psf\Home\Desktop\figs\RandDivCo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894168"/>
            <a:ext cx="6408712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RANDOM </a:t>
            </a:r>
            <a:r>
              <a:rPr lang="nb-NO" dirty="0"/>
              <a:t>{CON/DI}VERGENT CONNECTIONS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6</a:t>
            </a:fld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nb-NO" dirty="0" smtClean="0"/>
              </a:p>
              <a:p>
                <a:endParaRPr lang="nb-NO" dirty="0" smtClean="0"/>
              </a:p>
              <a:p>
                <a:endParaRPr lang="nb-NO" dirty="0" smtClean="0"/>
              </a:p>
              <a:p>
                <a:endParaRPr lang="nb-NO" dirty="0" smtClean="0"/>
              </a:p>
              <a:p>
                <a:pPr marL="0" indent="0">
                  <a:buNone/>
                </a:pPr>
                <a:endParaRPr lang="nb-NO" dirty="0" smtClean="0"/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/>
                      </a:rPr>
                      <m:t>𝑛</m:t>
                    </m:r>
                    <m:r>
                      <a:rPr lang="nb-NO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nb-NO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nb-NO" dirty="0" smtClean="0"/>
                  <a:t> trials</a:t>
                </a:r>
              </a:p>
              <a:p>
                <a:r>
                  <a:rPr lang="nb-NO" b="0" dirty="0" smtClean="0"/>
                  <a:t>Each target node drawn with probability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/>
                      </a:rPr>
                      <m:t>𝑝</m:t>
                    </m:r>
                    <m:r>
                      <a:rPr lang="nb-NO" b="0" i="1" smtClean="0">
                        <a:latin typeface="Cambria Math"/>
                      </a:rPr>
                      <m:t>=1/</m:t>
                    </m:r>
                    <m:r>
                      <a:rPr lang="nb-NO" b="0" i="1" smtClean="0">
                        <a:latin typeface="Cambria Math"/>
                      </a:rPr>
                      <m:t>𝑟</m:t>
                    </m:r>
                  </m:oMath>
                </a14:m>
                <a:endParaRPr lang="nb-NO" dirty="0" smtClean="0"/>
              </a:p>
              <a:p>
                <a:r>
                  <a:rPr lang="nb-NO" dirty="0" smtClean="0"/>
                  <a:t>Vector of frequencies </a:t>
                </a:r>
                <a14:m>
                  <m:oMath xmlns:m="http://schemas.openxmlformats.org/officeDocument/2006/math">
                    <m:r>
                      <a:rPr lang="nb-NO" b="1" i="1" smtClean="0">
                        <a:latin typeface="Cambria Math"/>
                        <a:ea typeface="Cambria Math"/>
                      </a:rPr>
                      <m:t>𝝂</m:t>
                    </m:r>
                    <m:r>
                      <a:rPr lang="nb-NO" b="0" i="1" smtClean="0">
                        <a:latin typeface="Cambria Math"/>
                        <a:ea typeface="Cambria Math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b-NO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nb-NO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nb-NO" b="1" i="1" smtClean="0">
                                <a:latin typeface="Cambria Math"/>
                                <a:ea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=(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,  …, </m:t>
                        </m:r>
                        <m:sSub>
                          <m:sSubPr>
                            <m:ctrlPr>
                              <a:rPr lang="nb-NO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sub>
                        </m:s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nb-NO" dirty="0" smtClean="0"/>
              </a:p>
              <a:p>
                <a:pPr lvl="1"/>
                <a:r>
                  <a:rPr lang="nb-NO" dirty="0" smtClean="0"/>
                  <a:t>Multinomial distribution</a:t>
                </a:r>
              </a:p>
              <a:p>
                <a:endParaRPr lang="nb-NO" dirty="0" smtClean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34" t="-1144" b="-698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\\psf\Home\Desktop\figs\RandDivCo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06" y="1167737"/>
            <a:ext cx="6408712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RANDOM {CON/DI}VERGENT CONNECTIONS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 smtClean="0"/>
                  <a:t>Null hypothesis: </a:t>
                </a:r>
              </a:p>
              <a:p>
                <a:pPr lvl="1"/>
                <a:r>
                  <a:rPr lang="nb-NO" dirty="0" smtClean="0"/>
                  <a:t>Nodes are drawn with equal probability,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nb-NO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nb-NO" b="0" i="1" smtClean="0">
                          <a:latin typeface="Cambria Math"/>
                        </a:rPr>
                        <m:t> : </m:t>
                      </m:r>
                      <m:sSub>
                        <m:sSub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nb-NO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nb-NO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nb-NO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nb-NO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nb-NO" b="0" i="1" smtClean="0">
                              <a:latin typeface="Cambria Math"/>
                            </a:rPr>
                            <m:t>(0)</m:t>
                          </m:r>
                        </m:sup>
                      </m:sSubSup>
                      <m:r>
                        <a:rPr lang="nb-NO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nb-NO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nb-NO" b="0" i="1" smtClean="0">
                          <a:latin typeface="Cambria Math"/>
                        </a:rPr>
                        <m:t>,     </m:t>
                      </m:r>
                      <m:r>
                        <a:rPr lang="nb-NO" b="0" i="1" smtClean="0">
                          <a:latin typeface="Cambria Math"/>
                        </a:rPr>
                        <m:t>𝑖</m:t>
                      </m:r>
                      <m:r>
                        <a:rPr lang="nb-NO" b="0" i="1" smtClean="0">
                          <a:latin typeface="Cambria Math"/>
                        </a:rPr>
                        <m:t>=1, 2, …, </m:t>
                      </m:r>
                      <m:r>
                        <a:rPr lang="nb-NO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nb-NO" b="0" dirty="0" smtClean="0"/>
              </a:p>
              <a:p>
                <a:r>
                  <a:rPr lang="nb-NO" dirty="0" smtClean="0"/>
                  <a:t>Expected </a:t>
                </a:r>
                <a:r>
                  <a:rPr lang="nb-NO" dirty="0"/>
                  <a:t>degree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i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nb-NO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b-NO" i="1"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nb-NO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nb-NO" i="1">
                          <a:latin typeface="Cambria Math"/>
                          <a:ea typeface="Cambria Math"/>
                        </a:rPr>
                        <m:t>𝑛</m:t>
                      </m:r>
                      <m:sSubSup>
                        <m:sSubSupPr>
                          <m:ctrlPr>
                            <a:rPr lang="nb-NO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𝑝</m:t>
                          </m:r>
                        </m:e>
                        <m:sub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  <m:sup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(0)</m:t>
                          </m:r>
                        </m:sup>
                      </m:sSubSup>
                      <m:r>
                        <a:rPr lang="nb-NO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nb-NO" i="1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nb-NO" i="1"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nb-NO" i="1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nb-NO" dirty="0" smtClean="0"/>
              </a:p>
              <a:p>
                <a:r>
                  <a:rPr lang="nb-NO" dirty="0" smtClean="0"/>
                  <a:t>Chi-squared test statistic</a:t>
                </a:r>
                <a:endParaRPr lang="nb-NO" b="0" dirty="0" smtClean="0"/>
              </a:p>
              <a:p>
                <a:pPr marL="3381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nb-NO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nb-NO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nb-NO" b="0" i="1" smtClean="0">
                              <a:latin typeface="Cambria Math"/>
                            </a:rPr>
                            <m:t>𝑟</m:t>
                          </m:r>
                        </m:sup>
                        <m:e>
                          <m:f>
                            <m:fPr>
                              <m:ctrlPr>
                                <a:rPr lang="nb-NO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nb-NO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sSubSup>
                                        <m:sSubSupPr>
                                          <m:ctrlP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nb-NO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(0)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nb-NO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nb-NO" b="0" i="1" smtClean="0">
                                  <a:latin typeface="Cambria Math"/>
                                </a:rPr>
                                <m:t>𝑛</m:t>
                              </m:r>
                              <m:sSubSup>
                                <m:sSubSupPr>
                                  <m:ctrlPr>
                                    <a:rPr lang="nb-NO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nb-NO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nb-NO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nb-NO" b="0" i="1" smtClean="0">
                                      <a:latin typeface="Cambria Math"/>
                                    </a:rPr>
                                    <m:t>(0)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nb-NO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/>
                            </a:rPr>
                            <m:t>𝑟</m:t>
                          </m:r>
                        </m:num>
                        <m:den>
                          <m:r>
                            <a:rPr lang="nb-NO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nb-NO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b-NO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nb-NO" b="0" i="1" smtClean="0">
                              <a:latin typeface="Cambria Math"/>
                            </a:rPr>
                            <m:t>=1 </m:t>
                          </m:r>
                        </m:sub>
                        <m:sup>
                          <m:r>
                            <a:rPr lang="nb-NO" b="0" i="1" smtClean="0">
                              <a:latin typeface="Cambria Math"/>
                            </a:rPr>
                            <m:t>𝑟</m:t>
                          </m:r>
                        </m:sup>
                        <m:e>
                          <m:sSubSup>
                            <m:sSubSupPr>
                              <m:ctrlP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nb-NO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nb-NO" b="0" i="1" smtClean="0">
                          <a:latin typeface="Cambria Math"/>
                        </a:rPr>
                        <m:t> −</m:t>
                      </m:r>
                      <m:r>
                        <a:rPr lang="nb-NO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nb-NO" b="0" dirty="0" smtClean="0"/>
              </a:p>
              <a:p>
                <a:pPr marL="3381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/>
                          <a:ea typeface="Cambria Math"/>
                        </a:rPr>
                        <m:t>~ </m:t>
                      </m:r>
                      <m:sSubSup>
                        <m:sSubSupPr>
                          <m:ctrlPr>
                            <a:rPr lang="nb-NO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nb-NO" i="1" smtClean="0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b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b>
                        <m:sup>
                          <m:r>
                            <a:rPr lang="nb-NO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nb-NO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144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80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RANDOM {CON/DI}VERGENT CONNECTIONS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0825" y="1316038"/>
                <a:ext cx="7089775" cy="4800600"/>
              </a:xfrm>
            </p:spPr>
            <p:txBody>
              <a:bodyPr/>
              <a:lstStyle/>
              <a:p>
                <a:r>
                  <a:rPr lang="nb-NO" dirty="0" smtClean="0"/>
                  <a:t>P-value</a:t>
                </a:r>
              </a:p>
              <a:p>
                <a:pPr lvl="1"/>
                <a:r>
                  <a:rPr lang="nb-NO" b="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b-NO" b="0" i="0" smtClean="0">
                        <a:latin typeface="Cambria Math"/>
                      </a:rPr>
                      <m:t>Prob</m:t>
                    </m:r>
                    <m:r>
                      <a:rPr lang="nb-NO" b="0" i="1" smtClean="0"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𝜒</m:t>
                        </m:r>
                      </m:e>
                      <m:sub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b>
                      <m:sup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nb-NO" i="1">
                        <a:latin typeface="Cambria Math"/>
                        <a:ea typeface="Cambria Math"/>
                      </a:rPr>
                      <m:t>≥</m:t>
                    </m:r>
                    <m:sSup>
                      <m:sSupPr>
                        <m:ctrlPr>
                          <a:rPr lang="nb-NO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nb-NO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nb-NO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nb-NO" dirty="0" smtClean="0"/>
              </a:p>
              <a:p>
                <a:pPr lvl="0"/>
                <a:r>
                  <a:rPr lang="nb-NO" dirty="0" smtClean="0"/>
                  <a:t>Two-level test:</a:t>
                </a:r>
              </a:p>
              <a:p>
                <a:pPr lvl="1"/>
                <a:r>
                  <a:rPr lang="nb-NO" dirty="0">
                    <a:ea typeface="Cambria Math"/>
                  </a:rPr>
                  <a:t> P-value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  <a:ea typeface="Cambria Math"/>
                      </a:rPr>
                      <m:t>~ </m:t>
                    </m:r>
                    <m:r>
                      <a:rPr lang="nb-NO" i="1">
                        <a:latin typeface="Cambria Math"/>
                      </a:rPr>
                      <m:t>𝑈</m:t>
                    </m:r>
                    <m:r>
                      <a:rPr lang="nb-NO" i="1">
                        <a:latin typeface="Cambria Math"/>
                      </a:rPr>
                      <m:t>(0, 1)</m:t>
                    </m:r>
                  </m:oMath>
                </a14:m>
                <a:r>
                  <a:rPr lang="nb-NO" dirty="0"/>
                  <a:t>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nb-NO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nb-NO" dirty="0"/>
              </a:p>
              <a:p>
                <a:pPr lvl="1"/>
                <a:r>
                  <a:rPr lang="nb-NO" dirty="0"/>
                  <a:t> Measure of </a:t>
                </a:r>
                <a:r>
                  <a:rPr lang="nb-NO" dirty="0" smtClean="0"/>
                  <a:t>goodness-of-fit</a:t>
                </a:r>
              </a:p>
              <a:p>
                <a:pPr lvl="1"/>
                <a:r>
                  <a:rPr lang="nb-NO" dirty="0" smtClean="0"/>
                  <a:t>Compare distribution of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nb-NO" dirty="0" smtClean="0"/>
                  <a:t> p-values against </a:t>
                </a:r>
                <a14:m>
                  <m:oMath xmlns:m="http://schemas.openxmlformats.org/officeDocument/2006/math">
                    <m:r>
                      <a:rPr lang="nb-NO" i="1">
                        <a:latin typeface="Cambria Math"/>
                        <a:ea typeface="Cambria Math"/>
                      </a:rPr>
                      <m:t>~ </m:t>
                    </m:r>
                    <m:r>
                      <a:rPr lang="nb-NO" i="1">
                        <a:latin typeface="Cambria Math"/>
                      </a:rPr>
                      <m:t>𝑈</m:t>
                    </m:r>
                    <m:r>
                      <a:rPr lang="nb-NO" i="1">
                        <a:latin typeface="Cambria Math"/>
                      </a:rPr>
                      <m:t>(0, 1)</m:t>
                    </m:r>
                  </m:oMath>
                </a14:m>
                <a:r>
                  <a:rPr lang="nb-NO" dirty="0" smtClean="0"/>
                  <a:t> using the two-tailed Kolmogorov-Smirnov (KS) test</a:t>
                </a:r>
              </a:p>
              <a:p>
                <a:pPr lvl="1">
                  <a:buFont typeface="Tahoma" pitchFamily="34" charset="0"/>
                  <a:buChar char="–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nb-NO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nb-NO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nb-NO">
                            <a:latin typeface="Cambria Math"/>
                          </a:rPr>
                          <m:t>sup</m:t>
                        </m:r>
                      </m:e>
                      <m:sub>
                        <m:r>
                          <a:rPr lang="nb-NO" i="1">
                            <a:latin typeface="Cambria Math"/>
                          </a:rPr>
                          <m:t>𝐷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nb-NO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nb-NO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nb-NO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nb-NO" i="1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nb-NO" i="1">
                            <a:latin typeface="Cambria Math"/>
                          </a:rPr>
                          <m:t>−</m:t>
                        </m:r>
                        <m:r>
                          <a:rPr lang="nb-NO" i="1">
                            <a:latin typeface="Cambria Math"/>
                          </a:rPr>
                          <m:t>𝐹</m:t>
                        </m:r>
                        <m:r>
                          <a:rPr lang="nb-NO" i="1">
                            <a:latin typeface="Cambria Math"/>
                          </a:rPr>
                          <m:t>(</m:t>
                        </m:r>
                        <m:r>
                          <a:rPr lang="nb-NO" i="1">
                            <a:latin typeface="Cambria Math"/>
                          </a:rPr>
                          <m:t>𝐷</m:t>
                        </m:r>
                        <m:r>
                          <a:rPr lang="nb-NO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endParaRPr lang="nb-NO" dirty="0" smtClean="0"/>
              </a:p>
              <a:p>
                <a:pPr lvl="1"/>
                <a:r>
                  <a:rPr lang="nb-NO" dirty="0" smtClean="0"/>
                  <a:t>Advantages:</a:t>
                </a:r>
              </a:p>
              <a:p>
                <a:pPr lvl="2"/>
                <a:r>
                  <a:rPr lang="nb-NO" dirty="0" smtClean="0"/>
                  <a:t>Increased sensitivity</a:t>
                </a:r>
              </a:p>
              <a:p>
                <a:pPr lvl="2"/>
                <a:r>
                  <a:rPr lang="nb-NO" dirty="0" smtClean="0"/>
                  <a:t>«Too good» fit detected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0825" y="1316038"/>
                <a:ext cx="7089775" cy="4800600"/>
              </a:xfrm>
              <a:blipFill rotWithShape="1">
                <a:blip r:embed="rId2"/>
                <a:stretch>
                  <a:fillRect l="-1632" t="-1144" b="-88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8</a:t>
            </a:fld>
            <a:endParaRPr lang="nb-NO"/>
          </a:p>
        </p:txBody>
      </p:sp>
      <p:pic>
        <p:nvPicPr>
          <p:cNvPr id="2050" name="Picture 2" descr="C:\Users\User\Desktop\figs\ks_unifor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345384"/>
            <a:ext cx="3240360" cy="232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IMPLEMENTATION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nb-NO" dirty="0" smtClean="0"/>
              <a:t>STATISTICAL TESTS FOR CONNECTION ALGORITHMS FOR STRUCTURED NEURAL NETWORKS</a:t>
            </a:r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DA14AA-B0D4-4273-A938-9FFD70CCC743}" type="slidenum">
              <a:rPr lang="nb-NO" smtClean="0"/>
              <a:pPr>
                <a:defRPr/>
              </a:pPr>
              <a:t>9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518568" y="1772816"/>
            <a:ext cx="7056784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from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test_RDC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import *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tester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=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RDC_tester(N_s=1000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N_t=1000, C=1000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endParaRPr lang="nb-NO" sz="1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chi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p =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tester.chi_squared_test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msd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=0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'Chi-squared test statistic:', chi</a:t>
            </a:r>
          </a:p>
          <a:p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'p-value of chi-squared test:', p</a:t>
            </a:r>
            <a:endParaRPr lang="nb-NO" sz="1600" dirty="0" smtClean="0">
              <a:latin typeface="Consolas" pitchFamily="49" charset="0"/>
              <a:cs typeface="Consolas" pitchFamily="49" charset="0"/>
            </a:endParaRP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ks, p =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tester.two_level_test(n_runs=1000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, </a:t>
            </a:r>
            <a:r>
              <a:rPr lang="nb-NO" sz="1600" dirty="0" smtClean="0">
                <a:latin typeface="Consolas" pitchFamily="49" charset="0"/>
                <a:cs typeface="Consolas" pitchFamily="49" charset="0"/>
              </a:rPr>
              <a:t>start_seed=0,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                            show_histogram=True,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                            histogram_bins=100,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                              show_CDF=True)</a:t>
            </a:r>
          </a:p>
          <a:p>
            <a:r>
              <a:rPr lang="nb-NO" sz="1600" dirty="0" smtClean="0">
                <a:latin typeface="Consolas" pitchFamily="49" charset="0"/>
                <a:cs typeface="Consolas" pitchFamily="49" charset="0"/>
              </a:rPr>
              <a:t>print </a:t>
            </a:r>
            <a:r>
              <a:rPr lang="nb-NO" sz="1600" dirty="0">
                <a:latin typeface="Consolas" pitchFamily="49" charset="0"/>
                <a:cs typeface="Consolas" pitchFamily="49" charset="0"/>
              </a:rPr>
              <a:t>'KS test statistic:', ks</a:t>
            </a:r>
          </a:p>
          <a:p>
            <a:r>
              <a:rPr lang="nb-NO" sz="1600" dirty="0">
                <a:latin typeface="Consolas" pitchFamily="49" charset="0"/>
                <a:cs typeface="Consolas" pitchFamily="49" charset="0"/>
              </a:rPr>
              <a:t>print 'p-value of KS-test of uniformity:', p</a:t>
            </a:r>
          </a:p>
          <a:p>
            <a:endParaRPr lang="nb-NO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b_utdanning_eng">
  <a:themeElements>
    <a:clrScheme name="umb_utdanning_e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mb_utdanning_eng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b-NO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mb_utdanning_e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b_utdanning_e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b_utdanning_e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b_utdanning_e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b_utdanning_e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b_utdanning_e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b_utdanning_e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b_utdanning_e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b_utdanning_e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b_utdanning_e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b_utdanning_e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b_utdanning_e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umb_utdanning_eng</Template>
  <TotalTime>6532</TotalTime>
  <Words>2433</Words>
  <Application>Microsoft Office PowerPoint</Application>
  <PresentationFormat>On-screen Show (4:3)</PresentationFormat>
  <Paragraphs>408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umb_utdanning_eng</vt:lpstr>
      <vt:lpstr>PowerPoint Presentation</vt:lpstr>
      <vt:lpstr>STATISTICAL TESTS FOR CONNECTION ALGORITHMS FOR STRUCTURED NEURAL NETWORKS</vt:lpstr>
      <vt:lpstr>MOTIVATION</vt:lpstr>
      <vt:lpstr>STATISTICAL TESTING</vt:lpstr>
      <vt:lpstr>RANDOM {CON/DI}VERGENT CONNECTIONS</vt:lpstr>
      <vt:lpstr>RANDOM {CON/DI}VERGENT CONNECTIONS</vt:lpstr>
      <vt:lpstr>RANDOM {CON/DI}VERGENT CONNECTIONS</vt:lpstr>
      <vt:lpstr>RANDOM {CON/DI}VERGENT CONNECTIONS</vt:lpstr>
      <vt:lpstr>IMPLEMENTATION</vt:lpstr>
      <vt:lpstr>RESULTS</vt:lpstr>
      <vt:lpstr>SENSITIVITY</vt:lpstr>
      <vt:lpstr>SENSITIVITY</vt:lpstr>
      <vt:lpstr>AUTOMATIC TESTING</vt:lpstr>
      <vt:lpstr>ADAPTIVE TEST STRATEGY</vt:lpstr>
      <vt:lpstr>AUTOMATIC TESTING</vt:lpstr>
      <vt:lpstr>SPATIALLY STRUCTURED NETWORKS</vt:lpstr>
      <vt:lpstr>SPATIALLY STRUCTURED NETWORKS</vt:lpstr>
      <vt:lpstr>SPATIALLY STRUCTURED NETWORKS</vt:lpstr>
      <vt:lpstr>SPATIALLY STRUCTURED NETWORKS</vt:lpstr>
      <vt:lpstr>SPATIALLY STRUCTURED NETWORK (2D)</vt:lpstr>
      <vt:lpstr>SPATIALLY STRUCTURED NETWORK (2D)</vt:lpstr>
      <vt:lpstr>SPATIALLY STRUCTURED NETWORK (2D)</vt:lpstr>
      <vt:lpstr>SPATIALLY STRUCTURED NETWORK (2D)</vt:lpstr>
      <vt:lpstr>SPATIALLY STRUCTURED NETWORK (2D)</vt:lpstr>
      <vt:lpstr>SPATIALLY STRUCTURED NETWORK (3D)</vt:lpstr>
      <vt:lpstr>SPATIALLY STRUCTURED NETWORK (3D)</vt:lpstr>
      <vt:lpstr>SPATIALLY STRUCTURED NETWORK (3D)</vt:lpstr>
      <vt:lpstr>SPATIALLY STRUCTURED NETWORK (3D)</vt:lpstr>
      <vt:lpstr>SPATIALLY STRUCTURED NETWORK (3D)</vt:lpstr>
      <vt:lpstr>SPATIALLY STRUCTURED NETWORK (3D)</vt:lpstr>
      <vt:lpstr>IMPLEMENTATION</vt:lpstr>
      <vt:lpstr>RESULTS</vt:lpstr>
      <vt:lpstr>CONTROL ALGORITHM</vt:lpstr>
      <vt:lpstr>AUTOMATIC TESTING</vt:lpstr>
      <vt:lpstr>AUTOMATIC TESTING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147</cp:revision>
  <dcterms:created xsi:type="dcterms:W3CDTF">2013-04-25T14:06:27Z</dcterms:created>
  <dcterms:modified xsi:type="dcterms:W3CDTF">2013-05-07T22:31:04Z</dcterms:modified>
</cp:coreProperties>
</file>